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21"/>
  </p:notesMasterIdLst>
  <p:sldIdLst>
    <p:sldId id="558" r:id="rId2"/>
    <p:sldId id="718" r:id="rId3"/>
    <p:sldId id="765" r:id="rId4"/>
    <p:sldId id="766" r:id="rId5"/>
    <p:sldId id="719" r:id="rId6"/>
    <p:sldId id="720" r:id="rId7"/>
    <p:sldId id="721" r:id="rId8"/>
    <p:sldId id="723" r:id="rId9"/>
    <p:sldId id="725" r:id="rId10"/>
    <p:sldId id="726" r:id="rId11"/>
    <p:sldId id="727" r:id="rId12"/>
    <p:sldId id="728" r:id="rId13"/>
    <p:sldId id="729" r:id="rId14"/>
    <p:sldId id="731" r:id="rId15"/>
    <p:sldId id="732" r:id="rId16"/>
    <p:sldId id="734" r:id="rId17"/>
    <p:sldId id="762" r:id="rId18"/>
    <p:sldId id="763" r:id="rId19"/>
    <p:sldId id="764" r:id="rId20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478"/>
    <a:srgbClr val="FFFFFF"/>
    <a:srgbClr val="F4B8B8"/>
    <a:srgbClr val="FFE389"/>
    <a:srgbClr val="CCFFCC"/>
    <a:srgbClr val="FFCCFF"/>
    <a:srgbClr val="00841F"/>
    <a:srgbClr val="F4C1B8"/>
    <a:srgbClr val="B08600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36E66-5C21-44C9-93E9-79CEAC2A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51717C7-6441-4513-9AA6-C30BC52728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107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48075" y="22479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CA" smtClean="0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3413125"/>
            <a:ext cx="4437062" cy="2562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3CE0-CB5F-4E6C-8A38-0C8BD723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19063"/>
            <a:ext cx="2039938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19063"/>
            <a:ext cx="5970587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5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0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76350"/>
            <a:ext cx="3978275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276350"/>
            <a:ext cx="3979862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6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3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5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hidden">
          <a:xfrm>
            <a:off x="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hidden">
          <a:xfrm>
            <a:off x="15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hidden">
          <a:xfrm>
            <a:off x="30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hidden">
          <a:xfrm>
            <a:off x="43815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hidden">
          <a:xfrm>
            <a:off x="60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hidden">
          <a:xfrm>
            <a:off x="76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hidden">
          <a:xfrm>
            <a:off x="91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hidden">
          <a:xfrm>
            <a:off x="106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hidden">
          <a:xfrm>
            <a:off x="121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hidden">
          <a:xfrm>
            <a:off x="137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hidden">
          <a:xfrm>
            <a:off x="152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hidden">
          <a:xfrm>
            <a:off x="167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hidden">
          <a:xfrm>
            <a:off x="182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hidden">
          <a:xfrm>
            <a:off x="198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hidden">
          <a:xfrm>
            <a:off x="213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hidden">
          <a:xfrm>
            <a:off x="228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hidden">
          <a:xfrm>
            <a:off x="243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hidden">
          <a:xfrm>
            <a:off x="259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hidden">
          <a:xfrm>
            <a:off x="274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hidden">
          <a:xfrm>
            <a:off x="289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hidden">
          <a:xfrm>
            <a:off x="304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hidden">
          <a:xfrm>
            <a:off x="320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hidden">
          <a:xfrm>
            <a:off x="335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hidden">
          <a:xfrm>
            <a:off x="350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hidden">
          <a:xfrm>
            <a:off x="365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hidden">
          <a:xfrm>
            <a:off x="381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hidden">
          <a:xfrm>
            <a:off x="396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hidden">
          <a:xfrm>
            <a:off x="411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hidden">
          <a:xfrm>
            <a:off x="426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hidden">
          <a:xfrm>
            <a:off x="441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hidden">
          <a:xfrm>
            <a:off x="457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hidden">
          <a:xfrm>
            <a:off x="472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8" name="Rectangle 35"/>
          <p:cNvSpPr>
            <a:spLocks noChangeArrowheads="1"/>
          </p:cNvSpPr>
          <p:nvPr/>
        </p:nvSpPr>
        <p:spPr bwMode="hidden">
          <a:xfrm>
            <a:off x="487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hidden">
          <a:xfrm>
            <a:off x="502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0" name="Rectangle 37"/>
          <p:cNvSpPr>
            <a:spLocks noChangeArrowheads="1"/>
          </p:cNvSpPr>
          <p:nvPr/>
        </p:nvSpPr>
        <p:spPr bwMode="hidden">
          <a:xfrm>
            <a:off x="518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1" name="Rectangle 38"/>
          <p:cNvSpPr>
            <a:spLocks noChangeArrowheads="1"/>
          </p:cNvSpPr>
          <p:nvPr/>
        </p:nvSpPr>
        <p:spPr bwMode="hidden">
          <a:xfrm>
            <a:off x="533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2" name="Rectangle 39"/>
          <p:cNvSpPr>
            <a:spLocks noChangeArrowheads="1"/>
          </p:cNvSpPr>
          <p:nvPr/>
        </p:nvSpPr>
        <p:spPr bwMode="hidden">
          <a:xfrm>
            <a:off x="548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3" name="Rectangle 40"/>
          <p:cNvSpPr>
            <a:spLocks noChangeArrowheads="1"/>
          </p:cNvSpPr>
          <p:nvPr/>
        </p:nvSpPr>
        <p:spPr bwMode="hidden">
          <a:xfrm>
            <a:off x="563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4" name="Rectangle 41"/>
          <p:cNvSpPr>
            <a:spLocks noChangeArrowheads="1"/>
          </p:cNvSpPr>
          <p:nvPr/>
        </p:nvSpPr>
        <p:spPr bwMode="hidden">
          <a:xfrm>
            <a:off x="579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5" name="Rectangle 42"/>
          <p:cNvSpPr>
            <a:spLocks noChangeArrowheads="1"/>
          </p:cNvSpPr>
          <p:nvPr/>
        </p:nvSpPr>
        <p:spPr bwMode="hidden">
          <a:xfrm>
            <a:off x="594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6" name="Rectangle 43"/>
          <p:cNvSpPr>
            <a:spLocks noChangeArrowheads="1"/>
          </p:cNvSpPr>
          <p:nvPr/>
        </p:nvSpPr>
        <p:spPr bwMode="hidden">
          <a:xfrm>
            <a:off x="609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7" name="Rectangle 44"/>
          <p:cNvSpPr>
            <a:spLocks noChangeArrowheads="1"/>
          </p:cNvSpPr>
          <p:nvPr/>
        </p:nvSpPr>
        <p:spPr bwMode="hidden">
          <a:xfrm>
            <a:off x="624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hidden">
          <a:xfrm>
            <a:off x="640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hidden">
          <a:xfrm>
            <a:off x="655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hidden">
          <a:xfrm>
            <a:off x="670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hidden">
          <a:xfrm>
            <a:off x="685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hidden">
          <a:xfrm>
            <a:off x="701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hidden">
          <a:xfrm>
            <a:off x="716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hidden">
          <a:xfrm>
            <a:off x="731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hidden">
          <a:xfrm>
            <a:off x="746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hidden">
          <a:xfrm>
            <a:off x="762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hidden">
          <a:xfrm>
            <a:off x="777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hidden">
          <a:xfrm>
            <a:off x="792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hidden">
          <a:xfrm>
            <a:off x="807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hidden">
          <a:xfrm>
            <a:off x="822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hidden">
          <a:xfrm>
            <a:off x="838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hidden">
          <a:xfrm>
            <a:off x="853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hidden">
          <a:xfrm>
            <a:off x="868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hidden">
          <a:xfrm>
            <a:off x="883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hidden">
          <a:xfrm>
            <a:off x="899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hidden">
          <a:xfrm>
            <a:off x="681038" y="0"/>
            <a:ext cx="8462962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blackGray">
          <a:xfrm>
            <a:off x="0" y="962025"/>
            <a:ext cx="6950075" cy="74613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9063"/>
            <a:ext cx="8162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76350"/>
            <a:ext cx="8110537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5350" y="628650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45.png"/><Relationship Id="rId18" Type="http://schemas.openxmlformats.org/officeDocument/2006/relationships/image" Target="../media/image35.png"/><Relationship Id="rId3" Type="http://schemas.openxmlformats.org/officeDocument/2006/relationships/image" Target="../media/image11.jpg"/><Relationship Id="rId21" Type="http://schemas.openxmlformats.org/officeDocument/2006/relationships/image" Target="../media/image50.png"/><Relationship Id="rId7" Type="http://schemas.openxmlformats.org/officeDocument/2006/relationships/image" Target="../media/image240.png"/><Relationship Id="rId12" Type="http://schemas.openxmlformats.org/officeDocument/2006/relationships/image" Target="../media/image44.png"/><Relationship Id="rId17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3.png"/><Relationship Id="rId5" Type="http://schemas.openxmlformats.org/officeDocument/2006/relationships/image" Target="../media/image220.png"/><Relationship Id="rId15" Type="http://schemas.openxmlformats.org/officeDocument/2006/relationships/image" Target="../media/image47.png"/><Relationship Id="rId23" Type="http://schemas.openxmlformats.org/officeDocument/2006/relationships/image" Target="../media/image52.png"/><Relationship Id="rId10" Type="http://schemas.openxmlformats.org/officeDocument/2006/relationships/image" Target="../media/image270.png"/><Relationship Id="rId19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260.png"/><Relationship Id="rId14" Type="http://schemas.openxmlformats.org/officeDocument/2006/relationships/image" Target="../media/image46.png"/><Relationship Id="rId2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5.pn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877"/>
            <a:ext cx="7150443" cy="402212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3292" y="667265"/>
            <a:ext cx="5941157" cy="131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Lecture 2: Techniques for quantum algorithms</a:t>
            </a:r>
            <a:endParaRPr lang="en-CA" sz="45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24809" y="2619587"/>
            <a:ext cx="2380734" cy="7829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600" dirty="0" smtClean="0">
                <a:solidFill>
                  <a:schemeClr val="folHlink"/>
                </a:solidFill>
              </a:rPr>
              <a:t>Dominic Berry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1800" i="1" dirty="0" smtClean="0">
                <a:solidFill>
                  <a:srgbClr val="0000FF"/>
                </a:solidFill>
              </a:rPr>
              <a:t>Macquarie University</a:t>
            </a:r>
            <a:endParaRPr lang="en-CA" sz="1800" i="1" dirty="0">
              <a:solidFill>
                <a:srgbClr val="0000FF"/>
              </a:solidFill>
            </a:endParaRPr>
          </a:p>
        </p:txBody>
      </p:sp>
      <p:pic>
        <p:nvPicPr>
          <p:cNvPr id="4102" name="Picture 21" descr="mq-inline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2846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1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Consider an alternative formulation of the amplitude amplification problem.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Our algorithm gives us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func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We want to remove the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|1〉</m:t>
                    </m:r>
                  </m:oMath>
                </a14:m>
                <a:r>
                  <a:rPr lang="en-AU" sz="1800" dirty="0" smtClean="0"/>
                  <a:t> component – i.e., we want the effect of a measurement on the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with result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AU" sz="1800" dirty="0" smtClean="0"/>
                  <a:t>.</a:t>
                </a:r>
                <a:endParaRPr lang="en-AU" sz="16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We use these two reflections: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−2|0〉〈0|)</m:t>
                      </m:r>
                    </m:oMath>
                  </m:oMathPara>
                </a14:m>
                <a:endParaRPr lang="en-AU" sz="1800" b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AU" sz="16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This is now </a:t>
                </a:r>
                <a:r>
                  <a:rPr lang="en-AU" sz="1800" b="1" dirty="0" smtClean="0"/>
                  <a:t>identical</a:t>
                </a:r>
                <a:r>
                  <a:rPr lang="en-AU" sz="1800" dirty="0" smtClean="0"/>
                  <a:t> to standard amplitude amplification.  The oracle is just returning success if the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is in state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|0〉</m:t>
                    </m:r>
                  </m:oMath>
                </a14:m>
                <a:r>
                  <a:rPr lang="en-AU" sz="1800" dirty="0" smtClean="0"/>
                  <a:t>.</a:t>
                </a: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number of steps is</a:t>
                </a:r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AU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  <a:blipFill rotWithShape="0">
                <a:blip r:embed="rId2"/>
                <a:stretch>
                  <a:fillRect l="-86" t="-641" r="-12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We want to prepare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Consider an oracle that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|0〉=|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〉|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  The procedure is as follows: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dirty="0" smtClean="0"/>
                  <a:t>Start with an equal superposition state </a:t>
                </a:r>
                <a:r>
                  <a:rPr lang="en-AU" sz="1800" dirty="0"/>
                  <a:t>with two </a:t>
                </a:r>
                <a:r>
                  <a:rPr lang="en-AU" sz="1800" dirty="0" err="1" smtClean="0"/>
                  <a:t>ancillas</a:t>
                </a:r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AU" sz="1800" dirty="0" smtClean="0"/>
                  <a:t>Apply oracle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|0〉</m:t>
                          </m:r>
                        </m:e>
                      </m:nary>
                    </m:oMath>
                  </m:oMathPara>
                </a14:m>
                <a:endParaRPr lang="en-AU" sz="1800" b="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3"/>
                </a:pPr>
                <a:r>
                  <a:rPr lang="en-AU" sz="1800" dirty="0" smtClean="0"/>
                  <a:t>Apply a rotation on the second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controlled by the state of the first </a:t>
                </a:r>
                <a:r>
                  <a:rPr lang="en-AU" sz="1800" dirty="0" err="1" smtClean="0"/>
                  <a:t>ancilla</a:t>
                </a:r>
                <a:r>
                  <a:rPr lang="en-AU" sz="1800" dirty="0"/>
                  <a:t> </a:t>
                </a:r>
                <a:r>
                  <a:rPr lang="en-AU" sz="1800" dirty="0" smtClean="0"/>
                  <a:t>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AU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  <a:blipFill rotWithShape="0">
                <a:blip r:embed="rId2"/>
                <a:stretch>
                  <a:fillRect l="-86" t="-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8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67667"/>
                <a:ext cx="4540739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We want to prepare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/>
                  <a:t>Consider an oracle that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|0〉=|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〉|</m:t>
                    </m:r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AU" sz="18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/>
                  <a:t>.  The procedure </a:t>
                </a:r>
                <a:r>
                  <a:rPr lang="en-AU" sz="1800" dirty="0" smtClean="0"/>
                  <a:t>is:</a:t>
                </a: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dirty="0" smtClean="0"/>
                  <a:t>Start with an equal superposition state </a:t>
                </a:r>
                <a:r>
                  <a:rPr lang="en-AU" sz="1800" dirty="0"/>
                  <a:t>with two </a:t>
                </a:r>
                <a:r>
                  <a:rPr lang="en-AU" sz="1800" dirty="0" err="1" smtClean="0"/>
                  <a:t>ancillas</a:t>
                </a:r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AU" sz="1800" dirty="0" smtClean="0"/>
                  <a:t>Apply oracle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|0〉</m:t>
                          </m:r>
                        </m:e>
                      </m:nary>
                    </m:oMath>
                  </m:oMathPara>
                </a14:m>
                <a:endParaRPr lang="en-AU" sz="1800" b="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3"/>
                </a:pPr>
                <a:r>
                  <a:rPr lang="en-AU" sz="1800" dirty="0" smtClean="0"/>
                  <a:t>Apply a rotation on the second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controlled by the state of the first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</a:t>
                </a:r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AU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67667"/>
                <a:ext cx="4540739" cy="5705963"/>
              </a:xfrm>
              <a:blipFill rotWithShape="0">
                <a:blip r:embed="rId2"/>
                <a:stretch>
                  <a:fillRect l="-134" t="-641" r="-10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603261" y="1167667"/>
                <a:ext cx="4540739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en-AU" sz="1800" kern="0" dirty="0" smtClean="0"/>
                  <a:t>Invert the oracle to give </a:t>
                </a:r>
                <a:endParaRPr lang="en-AU" sz="18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AU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AU" sz="180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1800" i="1" kern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1800" i="1" kern="0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1800" i="1" kern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 kern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5"/>
                </a:pPr>
                <a:r>
                  <a:rPr lang="en-AU" sz="1800" dirty="0" smtClean="0"/>
                  <a:t>The procedure in steps 1 to 4 then prepares the state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 that can be used in the amplitude amplification procedure described earlier.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number of steps required in the amplitude amplification is then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This problem may be used to encode a search problem; for example,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1800" dirty="0" smtClean="0"/>
                  <a:t> for an unknown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1800" dirty="0" smtClean="0"/>
                  <a:t>.  That means that this complexity is optimal for worst-case problems.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For </a:t>
                </a:r>
                <a:r>
                  <a:rPr lang="en-AU" sz="1800" i="1" dirty="0" smtClean="0"/>
                  <a:t>specific</a:t>
                </a:r>
                <a:r>
                  <a:rPr lang="en-AU" sz="1800" dirty="0" smtClean="0"/>
                  <a:t> problems, the complexity may be improved upon.</a:t>
                </a:r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1800" kern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261" y="1167667"/>
                <a:ext cx="4540739" cy="5705963"/>
              </a:xfrm>
              <a:prstGeom prst="rect">
                <a:avLst/>
              </a:prstGeom>
              <a:blipFill rotWithShape="0">
                <a:blip r:embed="rId3"/>
                <a:stretch>
                  <a:fillRect l="-134" t="-641" r="-1745" b="-7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7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Quantum phase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Often in quantum algorithms, one has a unitary operator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AU" sz="1800" dirty="0" smtClean="0"/>
                  <a:t>, and wants to find an eigenvalue.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Given a state in the form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marL="35560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1800" dirty="0"/>
                  <a:t>w</a:t>
                </a:r>
                <a:r>
                  <a:rPr lang="en-AU" sz="1800" dirty="0" smtClean="0"/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AU" sz="1800" dirty="0" smtClean="0"/>
                  <a:t> is an eigenvalue of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/>
                  <a:t> is the corresponding eigenvector, one wants to obtain an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dirty="0"/>
                  <a:t>,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800" dirty="0" smtClean="0"/>
                  <a:t>.</a:t>
                </a:r>
              </a:p>
              <a:p>
                <a:pPr marL="35560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Alternatively, one wants to place the estimate in an ancillary register in a coherent way to obtain (approximately)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  <a:blipFill rotWithShape="0">
                <a:blip r:embed="rId2"/>
                <a:stretch>
                  <a:fillRect l="-86" t="-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1995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29225" y="2874399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Alexei </a:t>
            </a:r>
            <a:r>
              <a:rPr lang="en-AU" sz="1400" dirty="0" err="1" smtClean="0"/>
              <a:t>Kitaev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r="4040"/>
          <a:stretch/>
        </p:blipFill>
        <p:spPr>
          <a:xfrm>
            <a:off x="7354276" y="1087351"/>
            <a:ext cx="1789723" cy="1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Quantum phase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243983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Consider an initial </a:t>
                </a:r>
                <a:r>
                  <a:rPr lang="en-AU" sz="1800" dirty="0" err="1" smtClean="0"/>
                  <a:t>eigenstate</a:t>
                </a:r>
                <a:r>
                  <a:rPr lang="en-AU" sz="1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</a:t>
                </a:r>
                <a:r>
                  <a:rPr lang="en-AU" sz="1800" dirty="0" err="1" smtClean="0"/>
                  <a:t>Hadamard</a:t>
                </a:r>
                <a:r>
                  <a:rPr lang="en-AU" sz="1800" dirty="0" smtClean="0"/>
                  <a:t> gives </a:t>
                </a:r>
                <a14:m>
                  <m:oMath xmlns:m="http://schemas.openxmlformats.org/officeDocument/2006/math">
                    <m:r>
                      <a:rPr lang="en-AU" sz="1800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+|1〉)/</m:t>
                    </m:r>
                    <m:rad>
                      <m:radPr>
                        <m:degHide m:val="on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controlled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AU" sz="1800" dirty="0" smtClean="0"/>
                  <a:t> operation gives </a:t>
                </a:r>
                <a14:m>
                  <m:oMath xmlns:m="http://schemas.openxmlformats.org/officeDocument/2006/math">
                    <m:r>
                      <a:rPr lang="en-AU" sz="18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AU" sz="1800" i="1">
                        <a:latin typeface="Cambria Math" panose="02040503050406030204" pitchFamily="18" charset="0"/>
                      </a:rPr>
                      <m:t>|1〉)/</m:t>
                    </m:r>
                    <m:rad>
                      <m:radPr>
                        <m:degHide m:val="on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1800" dirty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state of the set of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800" dirty="0" smtClean="0"/>
                  <a:t> </a:t>
                </a:r>
                <a:r>
                  <a:rPr lang="en-AU" sz="1800" dirty="0" err="1" smtClean="0"/>
                  <a:t>qubits</a:t>
                </a:r>
                <a:r>
                  <a:rPr lang="en-AU" sz="1800" dirty="0" smtClean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2439833"/>
              </a:xfrm>
              <a:blipFill rotWithShape="0">
                <a:blip r:embed="rId2"/>
                <a:stretch>
                  <a:fillRect l="-86" t="-1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1995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29225" y="2874399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Alexei </a:t>
            </a:r>
            <a:r>
              <a:rPr lang="en-AU" sz="1400" dirty="0" err="1" smtClean="0"/>
              <a:t>Kitaev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r="4040"/>
          <a:stretch/>
        </p:blipFill>
        <p:spPr>
          <a:xfrm>
            <a:off x="7354276" y="1087351"/>
            <a:ext cx="1789723" cy="17632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274889" y="385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274889" y="421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274889" y="457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274889" y="493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274889" y="529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274889" y="5652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74889" y="6228000"/>
            <a:ext cx="61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266457" y="3852000"/>
            <a:ext cx="0" cy="216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2088000" y="6010031"/>
                <a:ext cx="360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𝑈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8000" y="6010031"/>
                <a:ext cx="360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3279" r="-9836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1555200" y="406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4068000"/>
                <a:ext cx="288000" cy="288000"/>
              </a:xfrm>
              <a:prstGeom prst="rect">
                <a:avLst/>
              </a:prstGeom>
              <a:blipFill rotWithShape="0">
                <a:blip r:embed="rId5"/>
                <a:stretch>
                  <a:fillRect l="-20408" r="-24490" b="-22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1555200" y="370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3708000"/>
                <a:ext cx="288000" cy="288000"/>
              </a:xfrm>
              <a:prstGeom prst="rect">
                <a:avLst/>
              </a:prstGeom>
              <a:blipFill rotWithShape="0">
                <a:blip r:embed="rId6"/>
                <a:stretch>
                  <a:fillRect l="-20408" r="-24490" b="-22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555200" y="478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4788000"/>
                <a:ext cx="288000" cy="288000"/>
              </a:xfrm>
              <a:prstGeom prst="rect">
                <a:avLst/>
              </a:prstGeom>
              <a:blipFill rotWithShape="0">
                <a:blip r:embed="rId7"/>
                <a:stretch>
                  <a:fillRect l="-20408" r="-24490" b="-22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1555200" y="442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4428000"/>
                <a:ext cx="288000" cy="288000"/>
              </a:xfrm>
              <a:prstGeom prst="rect">
                <a:avLst/>
              </a:prstGeom>
              <a:blipFill rotWithShape="0">
                <a:blip r:embed="rId8"/>
                <a:stretch>
                  <a:fillRect l="-20408" r="-24490" b="-22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1555200" y="550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5508000"/>
                <a:ext cx="288000" cy="288000"/>
              </a:xfrm>
              <a:prstGeom prst="rect">
                <a:avLst/>
              </a:prstGeom>
              <a:blipFill rotWithShape="0">
                <a:blip r:embed="rId9"/>
                <a:stretch>
                  <a:fillRect l="-20408" t="-2041" r="-24490" b="-2244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1555200" y="5148000"/>
                <a:ext cx="288000" cy="28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200" y="5148000"/>
                <a:ext cx="288000" cy="288000"/>
              </a:xfrm>
              <a:prstGeom prst="rect">
                <a:avLst/>
              </a:prstGeom>
              <a:blipFill rotWithShape="0">
                <a:blip r:embed="rId10"/>
                <a:stretch>
                  <a:fillRect l="-20408" r="-24490" b="-22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2231285" y="381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2880000" y="4212000"/>
            <a:ext cx="0" cy="18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2700000" y="6012000"/>
                <a:ext cx="360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00" y="6012000"/>
                <a:ext cx="360000" cy="432000"/>
              </a:xfrm>
              <a:prstGeom prst="rect">
                <a:avLst/>
              </a:prstGeom>
              <a:blipFill rotWithShape="0">
                <a:blip r:embed="rId11"/>
                <a:stretch>
                  <a:fillRect l="-27869" r="-14754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 bwMode="auto">
          <a:xfrm>
            <a:off x="2844000" y="417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3492000" y="4572000"/>
            <a:ext cx="0" cy="14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3312000" y="6012000"/>
                <a:ext cx="360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2000" y="6012000"/>
                <a:ext cx="360000" cy="432000"/>
              </a:xfrm>
              <a:prstGeom prst="rect">
                <a:avLst/>
              </a:prstGeom>
              <a:blipFill rotWithShape="0">
                <a:blip r:embed="rId12"/>
                <a:stretch>
                  <a:fillRect l="-26230" r="-14754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 bwMode="auto">
          <a:xfrm>
            <a:off x="3456000" y="453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4104000" y="4932000"/>
            <a:ext cx="0" cy="108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3924000" y="6012000"/>
                <a:ext cx="360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000" y="6012000"/>
                <a:ext cx="360000" cy="432000"/>
              </a:xfrm>
              <a:prstGeom prst="rect">
                <a:avLst/>
              </a:prstGeom>
              <a:blipFill rotWithShape="0">
                <a:blip r:embed="rId13"/>
                <a:stretch>
                  <a:fillRect l="-27869" r="-14754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 bwMode="auto">
          <a:xfrm>
            <a:off x="4068000" y="489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4716000" y="5292000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4464000" y="6012000"/>
                <a:ext cx="504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4000" y="6012000"/>
                <a:ext cx="504000" cy="432000"/>
              </a:xfrm>
              <a:prstGeom prst="rect">
                <a:avLst/>
              </a:prstGeom>
              <a:blipFill rotWithShape="0">
                <a:blip r:embed="rId14"/>
                <a:stretch>
                  <a:fillRect l="-15294" r="-9412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4680000" y="525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5328000" y="5652000"/>
            <a:ext cx="0" cy="36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5076000" y="6012000"/>
                <a:ext cx="504000" cy="432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00" y="6012000"/>
                <a:ext cx="504000" cy="432000"/>
              </a:xfrm>
              <a:prstGeom prst="rect">
                <a:avLst/>
              </a:prstGeom>
              <a:blipFill rotWithShape="0">
                <a:blip r:embed="rId15"/>
                <a:stretch>
                  <a:fillRect l="-16667" r="-11905" b="-27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5292000" y="5616000"/>
            <a:ext cx="70343" cy="713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882339" y="3703569"/>
            <a:ext cx="992554" cy="20924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Inverse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QFT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Flowchart: Delay 24"/>
          <p:cNvSpPr/>
          <p:nvPr/>
        </p:nvSpPr>
        <p:spPr bwMode="auto">
          <a:xfrm>
            <a:off x="7394889" y="3726000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Flowchart: Delay 42"/>
          <p:cNvSpPr/>
          <p:nvPr/>
        </p:nvSpPr>
        <p:spPr bwMode="auto">
          <a:xfrm>
            <a:off x="7394889" y="4084887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Flowchart: Delay 43"/>
          <p:cNvSpPr/>
          <p:nvPr/>
        </p:nvSpPr>
        <p:spPr bwMode="auto">
          <a:xfrm>
            <a:off x="7394889" y="4444886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Flowchart: Delay 44"/>
          <p:cNvSpPr/>
          <p:nvPr/>
        </p:nvSpPr>
        <p:spPr bwMode="auto">
          <a:xfrm>
            <a:off x="7394400" y="4804885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Flowchart: Delay 45"/>
          <p:cNvSpPr/>
          <p:nvPr/>
        </p:nvSpPr>
        <p:spPr bwMode="auto">
          <a:xfrm>
            <a:off x="7394889" y="5165661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Flowchart: Delay 46"/>
          <p:cNvSpPr/>
          <p:nvPr/>
        </p:nvSpPr>
        <p:spPr bwMode="auto">
          <a:xfrm>
            <a:off x="7394889" y="5524883"/>
            <a:ext cx="252000" cy="2520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64000" y="3670223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3670223"/>
                <a:ext cx="38792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2222" r="-20635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4000" y="4022111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4022111"/>
                <a:ext cx="387927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22222" r="-20635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4000" y="4373999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4373999"/>
                <a:ext cx="38792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2222" r="-20635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64926" y="4742111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6" y="4742111"/>
                <a:ext cx="387927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21875" r="-18750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4926" y="5093999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6" y="5093999"/>
                <a:ext cx="387927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21875" r="-18750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4926" y="5448275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6" y="5448275"/>
                <a:ext cx="387927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1875" r="-18750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49382" y="6050409"/>
                <a:ext cx="3826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2" y="6050409"/>
                <a:ext cx="382669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0635" r="-22222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93656" y="4341703"/>
                <a:ext cx="689354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bits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56" y="4341703"/>
                <a:ext cx="689354" cy="876074"/>
              </a:xfrm>
              <a:prstGeom prst="rect">
                <a:avLst/>
              </a:prstGeom>
              <a:blipFill rotWithShape="0">
                <a:blip r:embed="rId23"/>
                <a:stretch>
                  <a:fillRect l="-13158" t="-4861" r="-21053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95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Quantum phase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67667"/>
                <a:ext cx="8741723" cy="569033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Consider an initial </a:t>
                </a:r>
                <a:r>
                  <a:rPr lang="en-AU" sz="1800" dirty="0" err="1" smtClean="0"/>
                  <a:t>eigenstate</a:t>
                </a:r>
                <a:r>
                  <a:rPr lang="en-AU" sz="1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</a:t>
                </a:r>
                <a:r>
                  <a:rPr lang="en-AU" sz="1800" dirty="0" err="1" smtClean="0"/>
                  <a:t>Hadamard</a:t>
                </a:r>
                <a:r>
                  <a:rPr lang="en-AU" sz="1800" dirty="0" smtClean="0"/>
                  <a:t> gives </a:t>
                </a:r>
                <a14:m>
                  <m:oMath xmlns:m="http://schemas.openxmlformats.org/officeDocument/2006/math">
                    <m:r>
                      <a:rPr lang="en-AU" sz="1800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+|1〉)/</m:t>
                    </m:r>
                    <m:rad>
                      <m:radPr>
                        <m:degHide m:val="on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controlled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AU" sz="1800" dirty="0" smtClean="0"/>
                  <a:t> operation gives </a:t>
                </a:r>
                <a14:m>
                  <m:oMath xmlns:m="http://schemas.openxmlformats.org/officeDocument/2006/math">
                    <m:r>
                      <a:rPr lang="en-AU" sz="18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AU" sz="1800" i="1">
                        <a:latin typeface="Cambria Math" panose="02040503050406030204" pitchFamily="18" charset="0"/>
                      </a:rPr>
                      <m:t>|1〉)/</m:t>
                    </m:r>
                    <m:rad>
                      <m:radPr>
                        <m:degHide m:val="on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1800" dirty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state of the set of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800" dirty="0" smtClean="0"/>
                  <a:t> </a:t>
                </a:r>
                <a:r>
                  <a:rPr lang="en-AU" sz="1800" dirty="0" err="1" smtClean="0"/>
                  <a:t>qubits</a:t>
                </a:r>
                <a:r>
                  <a:rPr lang="en-AU" sz="1800" dirty="0" smtClean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inverse QFT is the operation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𝑖𝑥𝑦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It therefore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𝑖𝑥𝑦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For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sz="1800" dirty="0" smtClean="0"/>
                  <a:t>, the sum over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dirty="0" smtClean="0"/>
                  <a:t> is nonzero only for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1800" dirty="0" smtClean="0"/>
                  <a:t>, giving the state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That is, for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×0.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800" dirty="0" smtClean="0"/>
                  <a:t>, the output state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…|</m:t>
                      </m:r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67667"/>
                <a:ext cx="8741723" cy="5690333"/>
              </a:xfrm>
              <a:blipFill rotWithShape="0">
                <a:blip r:embed="rId2"/>
                <a:stretch>
                  <a:fillRect l="-70" t="-6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1995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29225" y="2874399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Alexei </a:t>
            </a:r>
            <a:r>
              <a:rPr lang="en-AU" sz="1400" dirty="0" err="1" smtClean="0"/>
              <a:t>Kitaev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r="4040"/>
          <a:stretch/>
        </p:blipFill>
        <p:spPr>
          <a:xfrm>
            <a:off x="7354276" y="1087351"/>
            <a:ext cx="1789723" cy="1763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98868" y="3182176"/>
                <a:ext cx="2915137" cy="243874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Net result is 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2000" dirty="0" smtClean="0"/>
              </a:p>
              <a:p>
                <a:r>
                  <a:rPr lang="en-AU" sz="2000" dirty="0" smtClean="0"/>
                  <a:t>becomes</a:t>
                </a:r>
                <a:endParaRPr lang="en-AU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68" y="3182176"/>
                <a:ext cx="2915137" cy="2438745"/>
              </a:xfrm>
              <a:prstGeom prst="rect">
                <a:avLst/>
              </a:prstGeom>
              <a:blipFill rotWithShape="0">
                <a:blip r:embed="rId4"/>
                <a:stretch>
                  <a:fillRect l="-2083" t="-7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5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Operation conversion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72123" y="1276350"/>
                <a:ext cx="8351227" cy="558165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We can implement one unitary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1800" dirty="0"/>
                  <a:t>, but we want to implement a different operation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AU" sz="18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/>
                  <a:t>The operations share </a:t>
                </a:r>
                <a:r>
                  <a:rPr lang="en-AU" sz="1800" dirty="0" err="1"/>
                  <a:t>eigenstates</a:t>
                </a:r>
                <a:r>
                  <a:rPr lang="en-AU" sz="1800" dirty="0"/>
                  <a:t>, but the eigenvalues are related by a function.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  <a:p>
                <a:pPr>
                  <a:spcBef>
                    <a:spcPts val="1200"/>
                  </a:spcBef>
                </a:pPr>
                <a:endParaRPr lang="en-AU" sz="900" dirty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Implement </a:t>
                </a:r>
                <a:r>
                  <a:rPr lang="en-AU" sz="1800" dirty="0"/>
                  <a:t>the unitary </a:t>
                </a:r>
                <a:r>
                  <a:rPr lang="en-AU" sz="1800" i="1" dirty="0">
                    <a:latin typeface="Times New Roman" panose="02020603050405020304" pitchFamily="18" charset="0"/>
                  </a:rPr>
                  <a:t>V</a:t>
                </a:r>
                <a:r>
                  <a:rPr lang="en-AU" sz="1800" dirty="0"/>
                  <a:t> many times and perform phase estimation </a:t>
                </a:r>
                <a:r>
                  <a:rPr lang="en-AU" sz="1800" dirty="0" smtClean="0"/>
                  <a:t>to give</a:t>
                </a:r>
                <a:endParaRPr lang="en-AU" sz="18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>
                  <a:spcBef>
                    <a:spcPts val="1200"/>
                  </a:spcBef>
                </a:pPr>
                <a:r>
                  <a:rPr lang="en-AU" sz="1800" dirty="0"/>
                  <a:t>The eigenvalue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AU" sz="1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AU" sz="1800" dirty="0">
                    <a:sym typeface="Symbol" panose="05050102010706020507" pitchFamily="18" charset="2"/>
                  </a:rPr>
                  <a:t> can then be imposed, giving (ignoring error)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>
                  <a:sym typeface="Symbol" panose="05050102010706020507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AU" sz="1800" dirty="0">
                    <a:sym typeface="Symbol" panose="05050102010706020507" pitchFamily="18" charset="2"/>
                  </a:rPr>
                  <a:t>Inverting the phase estimation </a:t>
                </a:r>
                <a:r>
                  <a:rPr lang="en-AU" sz="1800" dirty="0" smtClean="0">
                    <a:sym typeface="Symbol" panose="05050102010706020507" pitchFamily="18" charset="2"/>
                  </a:rPr>
                  <a:t>gives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baseline="30000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2123" y="1276350"/>
                <a:ext cx="8351227" cy="5581650"/>
              </a:xfrm>
              <a:blipFill rotWithShape="0">
                <a:blip r:embed="rId2"/>
                <a:stretch>
                  <a:fillRect l="-73" t="-5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57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In general, the problem of simulating a physical system is that of simulating Hamiltonian evolution: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𝑖𝐻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For a constant Hamiltonian, we would have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A typical physical system consists of many subsystems: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blipFill rotWithShape="0">
                <a:blip r:embed="rId2"/>
                <a:stretch>
                  <a:fillRect l="-256" t="-11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/>
          <a:stretch/>
        </p:blipFill>
        <p:spPr>
          <a:xfrm>
            <a:off x="7353943" y="1136821"/>
            <a:ext cx="1680520" cy="231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39" y="3450334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Seth Lloyd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sp>
        <p:nvSpPr>
          <p:cNvPr id="3" name="Oval 2"/>
          <p:cNvSpPr/>
          <p:nvPr/>
        </p:nvSpPr>
        <p:spPr bwMode="auto">
          <a:xfrm>
            <a:off x="1227438" y="40447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15503" y="39432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1538" y="46543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71538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43438" y="497656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23503" y="46164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20018" y="495823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04391" y="562916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97537" y="6301456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20391" y="438895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28391" y="624058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15503" y="557610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89190" y="512665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554627" y="4670853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26615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197190" y="42036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39503" y="625245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4061255" y="3943200"/>
                <a:ext cx="4892396" cy="2846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Each subsystem is of limited dimension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2000" kern="0" dirty="0" smtClean="0"/>
                  <a:t>, but with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kern="0" dirty="0" smtClean="0"/>
                  <a:t> subsystems the overall dimension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sz="2000" i="1" kern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sz="2000" kern="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A typical Hamiltonian is a sum of local terms on individual subsystems, and interaction terms on 2 subsystems.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000" kern="0" dirty="0" smtClean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255" y="3943200"/>
                <a:ext cx="4892396" cy="2846202"/>
              </a:xfrm>
              <a:prstGeom prst="rect">
                <a:avLst/>
              </a:prstGeom>
              <a:blipFill rotWithShape="0">
                <a:blip r:embed="rId4"/>
                <a:stretch>
                  <a:fillRect l="-374" t="-1071" r="-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rot="2159259">
            <a:off x="2046498" y="543577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 rot="6027368">
            <a:off x="2681841" y="5161586"/>
            <a:ext cx="463135" cy="12782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 rot="470062">
            <a:off x="2351184" y="4533239"/>
            <a:ext cx="463135" cy="13614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 rot="3454150">
            <a:off x="2753215" y="3843228"/>
            <a:ext cx="463135" cy="133771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 rot="5002261">
            <a:off x="1555204" y="5888542"/>
            <a:ext cx="450563" cy="9834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 rot="20889076">
            <a:off x="3038435" y="4970571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 rot="7194983">
            <a:off x="1436240" y="3780256"/>
            <a:ext cx="463135" cy="110772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 rot="6447678">
            <a:off x="2061565" y="403810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 rot="1750476">
            <a:off x="927180" y="3922107"/>
            <a:ext cx="463135" cy="111615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 rot="17856201">
            <a:off x="1044597" y="4412899"/>
            <a:ext cx="463135" cy="10352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 rot="20819826">
            <a:off x="1402881" y="4879153"/>
            <a:ext cx="463135" cy="107192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89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We want to simulate the evolution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With a Hamiltonian a sum of terms: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0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Each 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kern="0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000" i="1" kern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2000" kern="0" dirty="0" smtClean="0"/>
                  <a:t> has low dimension, so could be efficiently simulated on its own.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blipFill rotWithShape="0">
                <a:blip r:embed="rId2"/>
                <a:stretch>
                  <a:fillRect l="-256" t="-1157" b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/>
          <a:stretch/>
        </p:blipFill>
        <p:spPr>
          <a:xfrm>
            <a:off x="7353943" y="1136821"/>
            <a:ext cx="1680520" cy="231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39" y="3450334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Seth Lloyd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sp>
        <p:nvSpPr>
          <p:cNvPr id="3" name="Oval 2"/>
          <p:cNvSpPr/>
          <p:nvPr/>
        </p:nvSpPr>
        <p:spPr bwMode="auto">
          <a:xfrm>
            <a:off x="1227438" y="40447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15503" y="39432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1538" y="46543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71538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43438" y="497656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23503" y="46164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20018" y="495823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04391" y="562916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97537" y="6301456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20391" y="438895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28391" y="624058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15503" y="557610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89190" y="512665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554627" y="4670853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26615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197190" y="42036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39503" y="625245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4061255" y="3943200"/>
                <a:ext cx="4892396" cy="2846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That is, we can perform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:r>
                  <a:rPr lang="en-AU" sz="2000" kern="0" dirty="0"/>
                  <a:t>short times </a:t>
                </a:r>
                <a:r>
                  <a:rPr lang="en-AU" sz="2000" kern="0" dirty="0" smtClean="0"/>
                  <a:t>we can use the approximation that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 smtClean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255" y="3943200"/>
                <a:ext cx="4892396" cy="2846202"/>
              </a:xfrm>
              <a:prstGeom prst="rect">
                <a:avLst/>
              </a:prstGeom>
              <a:blipFill rotWithShape="0">
                <a:blip r:embed="rId4"/>
                <a:stretch>
                  <a:fillRect l="-374" t="-1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rot="2159259">
            <a:off x="2046498" y="543577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 rot="6027368">
            <a:off x="2681841" y="5161586"/>
            <a:ext cx="463135" cy="12782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 rot="470062">
            <a:off x="2351184" y="4533239"/>
            <a:ext cx="463135" cy="13614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 rot="3454150">
            <a:off x="2753215" y="3843228"/>
            <a:ext cx="463135" cy="133771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 rot="5002261">
            <a:off x="1555204" y="5888542"/>
            <a:ext cx="450563" cy="9834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 rot="20889076">
            <a:off x="3038435" y="4970571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 rot="7194983">
            <a:off x="1436240" y="3780256"/>
            <a:ext cx="463135" cy="110772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 rot="6447678">
            <a:off x="2061565" y="403810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 rot="1750476">
            <a:off x="927180" y="3922107"/>
            <a:ext cx="463135" cy="111615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 rot="17856201">
            <a:off x="1044597" y="4412899"/>
            <a:ext cx="463135" cy="10352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 rot="20819826">
            <a:off x="1402881" y="4879153"/>
            <a:ext cx="463135" cy="107192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94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7" y="1243398"/>
                <a:ext cx="8478924" cy="5614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:r>
                  <a:rPr lang="en-AU" sz="2000" kern="0" dirty="0"/>
                  <a:t>short times we can use the approximation that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This approximation is because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               …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𝕀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𝕀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𝑖𝐻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If we divide long time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kern="0" dirty="0" smtClean="0"/>
                  <a:t> into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kern="0" dirty="0" smtClean="0"/>
                  <a:t> intervals, then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000" i="1" ker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AU" sz="2000" b="0" i="0" kern="0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Typically, we want to simulate a system with some maximum allowable error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kern="0" dirty="0" smtClean="0"/>
                  <a:t>.</a:t>
                </a: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Then we need		 </a:t>
                </a:r>
                <a:r>
                  <a:rPr lang="en-AU" sz="2000" i="1" kern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kern="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" y="1243398"/>
                <a:ext cx="8478924" cy="5614602"/>
              </a:xfrm>
              <a:prstGeom prst="rect">
                <a:avLst/>
              </a:prstGeom>
              <a:blipFill rotWithShape="0">
                <a:blip r:embed="rId2"/>
                <a:stretch>
                  <a:fillRect l="-216" t="-5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/>
          <a:stretch/>
        </p:blipFill>
        <p:spPr>
          <a:xfrm>
            <a:off x="7353943" y="1136821"/>
            <a:ext cx="1680520" cy="231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39" y="3450334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Seth Lloyd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24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52037"/>
                <a:ext cx="7112868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b="1" dirty="0" smtClean="0"/>
                  <a:t>Problem:</a:t>
                </a:r>
                <a:r>
                  <a:rPr lang="en-AU" sz="18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800" dirty="0" smtClean="0"/>
                  <a:t> bits to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AU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1800" i="1" dirty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1800" dirty="0"/>
                  <a:t>, </a:t>
                </a:r>
                <a:r>
                  <a:rPr lang="en-AU" sz="1800" dirty="0" smtClean="0"/>
                  <a:t>determine the value of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Classically we need to evaluate </a:t>
                </a: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AU" sz="1800" dirty="0" smtClean="0"/>
                  <a:t> values,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52037"/>
                <a:ext cx="7112868" cy="5627703"/>
              </a:xfrm>
              <a:blipFill rotWithShape="0">
                <a:blip r:embed="rId2"/>
                <a:stretch>
                  <a:fillRect l="-86" t="-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86" y="2629100"/>
            <a:ext cx="2322360" cy="318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1901128" y="2689806"/>
                <a:ext cx="4509477" cy="4203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Grover’s algorithm enables a search with </a:t>
                </a:r>
                <a14:m>
                  <m:oMath xmlns:m="http://schemas.openxmlformats.org/officeDocument/2006/math">
                    <m:r>
                      <a:rPr lang="en-AU" sz="1800" i="1" kern="0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18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AU" sz="1800" i="1" kern="0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180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AU" sz="1800" kern="0" dirty="0" smtClean="0"/>
                  <a:t> queries.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Quantum algorithm has two crucial steps: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kern="0" dirty="0" smtClean="0"/>
                  <a:t>Calculate the function </a:t>
                </a:r>
                <a:r>
                  <a:rPr lang="en-AU" sz="1800" kern="0" smtClean="0"/>
                  <a:t>on all </a:t>
                </a:r>
                <a:r>
                  <a:rPr lang="en-AU" sz="1800" kern="0" dirty="0" smtClean="0"/>
                  <a:t>values simultaneously.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kern="0" dirty="0" smtClean="0"/>
                  <a:t>Reflect about the equal superposition state.</a:t>
                </a:r>
                <a:endParaRPr lang="en-AU" sz="18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These steps are repeated </a:t>
                </a:r>
                <a14:m>
                  <m:oMath xmlns:m="http://schemas.openxmlformats.org/officeDocument/2006/math">
                    <m:r>
                      <a:rPr lang="en-AU" sz="1800" i="1" kern="0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18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AU" sz="1800" i="1" kern="0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1800" i="1" kern="0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AU" sz="1800" kern="0" dirty="0" smtClean="0"/>
                  <a:t> times.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18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This is </a:t>
                </a:r>
                <a:r>
                  <a:rPr lang="en-AU" sz="1800" b="1" kern="0" dirty="0" smtClean="0"/>
                  <a:t>optimal</a:t>
                </a:r>
                <a:r>
                  <a:rPr lang="en-AU" sz="1800" kern="0" dirty="0" smtClean="0"/>
                  <a:t>.</a:t>
                </a:r>
                <a:endParaRPr lang="en-AU" sz="1800" kern="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1128" y="2689806"/>
                <a:ext cx="4509477" cy="4203508"/>
              </a:xfrm>
              <a:prstGeom prst="rect">
                <a:avLst/>
              </a:prstGeom>
              <a:blipFill rotWithShape="0">
                <a:blip r:embed="rId5"/>
                <a:stretch>
                  <a:fillRect l="-135" t="-725" r="-2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286500" y="4762500"/>
            <a:ext cx="2857500" cy="2095500"/>
            <a:chOff x="0" y="4762500"/>
            <a:chExt cx="2857500" cy="2095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2500"/>
              <a:ext cx="2857500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1295257">
                  <a:off x="1673875" y="5673288"/>
                  <a:ext cx="614278" cy="478785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1673875" y="5673288"/>
                  <a:ext cx="614278" cy="4787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573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93692"/>
            <a:ext cx="1425147" cy="1678966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9431" y="125765"/>
            <a:ext cx="8272461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Optimality of Grover’s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7204" y="1243913"/>
                <a:ext cx="6319947" cy="3163329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b="1" dirty="0" smtClean="0"/>
                  <a:t>It is not possible to perform any better.</a:t>
                </a:r>
                <a:endParaRPr lang="en-AU" sz="2000" dirty="0" smtClean="0"/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NP is the class of problems that can be verified in polynomial time.  That is, if given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2000" dirty="0" smtClean="0"/>
                  <a:t>, you can verify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000" dirty="0" smtClean="0"/>
                  <a:t> efficiently – but it is hard to find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If it were possible to achieve an </a:t>
                </a:r>
                <a:r>
                  <a:rPr lang="en-AU" sz="2000" b="1" dirty="0" smtClean="0"/>
                  <a:t>exponential</a:t>
                </a:r>
                <a:r>
                  <a:rPr lang="en-AU" sz="2000" dirty="0" smtClean="0"/>
                  <a:t> speedup for search, it would mean that a quantum computer can solve NP problems in polynomial time.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7204" y="1243913"/>
                <a:ext cx="6319947" cy="3163329"/>
              </a:xfrm>
              <a:blipFill rotWithShape="0">
                <a:blip r:embed="rId3"/>
                <a:stretch>
                  <a:fillRect l="-289" t="-7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4" y="2678919"/>
            <a:ext cx="1051765" cy="1519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2074" y="4190104"/>
            <a:ext cx="238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Bennett, Bernstein, Brassard, </a:t>
            </a:r>
            <a:r>
              <a:rPr lang="en-AU" sz="1400" dirty="0" err="1"/>
              <a:t>Vazirani</a:t>
            </a:r>
            <a:endParaRPr lang="en-AU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/>
          <a:stretch/>
        </p:blipFill>
        <p:spPr>
          <a:xfrm>
            <a:off x="6557319" y="1080736"/>
            <a:ext cx="1375719" cy="157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8" y="2520995"/>
            <a:ext cx="1153298" cy="1665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2857500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295257">
                <a:off x="1673875" y="5673288"/>
                <a:ext cx="614278" cy="478785"/>
              </a:xfrm>
              <a:prstGeom prst="rect">
                <a:avLst/>
              </a:prstGeom>
              <a:solidFill>
                <a:srgbClr val="8D847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95257">
                <a:off x="1673875" y="5673288"/>
                <a:ext cx="614278" cy="478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71567" y="4934464"/>
                <a:ext cx="5889391" cy="1938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It is not possible to search any faster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000" b="0" i="1" kern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AU" sz="2000" b="0" kern="0" dirty="0" smtClean="0"/>
                  <a:t>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NP problems are still fundamentally hard on </a:t>
                </a:r>
                <a:r>
                  <a:rPr lang="en-AU" sz="2000" kern="0" smtClean="0"/>
                  <a:t>quantum computers.</a:t>
                </a:r>
                <a:endParaRPr lang="en-AU" sz="2000" kern="0" dirty="0" smtClean="0"/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1567" y="4934464"/>
                <a:ext cx="5889391" cy="1938173"/>
              </a:xfrm>
              <a:prstGeom prst="rect">
                <a:avLst/>
              </a:prstGeom>
              <a:blipFill rotWithShape="0">
                <a:blip r:embed="rId9"/>
                <a:stretch>
                  <a:fillRect l="-3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09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93692"/>
            <a:ext cx="1425147" cy="1678966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9431" y="125765"/>
            <a:ext cx="8272461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Optimality of Grover’s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7204" y="1243913"/>
                <a:ext cx="6319947" cy="3217729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2000" b="1" dirty="0" smtClean="0"/>
                  <a:t>Method of solution: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Denote operations between oracle calls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AU" sz="2000" dirty="0" smtClean="0"/>
                  <a:t>.  The general state produced by the sequence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2000" dirty="0" smtClean="0"/>
                  <a:t> oracle calls is then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AU" sz="2000" i="1">
                          <a:latin typeface="Cambria Math" panose="02040503050406030204" pitchFamily="18" charset="0"/>
                        </a:rPr>
                        <m:t>〉=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If we did not call the oracle, then the state would be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〉=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When we sum over all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sz="2000" dirty="0" smtClean="0"/>
                  <a:t> we need large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2000" dirty="0" smtClean="0"/>
                  <a:t> to make the following quantity large: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7204" y="1243913"/>
                <a:ext cx="6319947" cy="3217729"/>
              </a:xfrm>
              <a:blipFill rotWithShape="0">
                <a:blip r:embed="rId3"/>
                <a:stretch>
                  <a:fillRect l="-964" t="-758" r="-20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4" y="2678919"/>
            <a:ext cx="1051765" cy="1519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2074" y="4190104"/>
            <a:ext cx="238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Bennett, Bernstein, Brassard, </a:t>
            </a:r>
            <a:r>
              <a:rPr lang="en-AU" sz="1400" dirty="0" err="1"/>
              <a:t>Vazirani</a:t>
            </a:r>
            <a:endParaRPr lang="en-AU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/>
          <a:stretch/>
        </p:blipFill>
        <p:spPr>
          <a:xfrm>
            <a:off x="6557319" y="1080736"/>
            <a:ext cx="1375719" cy="157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8" y="2520995"/>
            <a:ext cx="1153298" cy="1665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2857500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295257">
                <a:off x="1673875" y="5673288"/>
                <a:ext cx="614278" cy="478785"/>
              </a:xfrm>
              <a:prstGeom prst="rect">
                <a:avLst/>
              </a:prstGeom>
              <a:solidFill>
                <a:srgbClr val="8D847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95257">
                <a:off x="1673875" y="5673288"/>
                <a:ext cx="614278" cy="478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2973859" y="5741208"/>
                <a:ext cx="6013919" cy="1116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We then show that,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2000" kern="0" dirty="0" smtClean="0"/>
                  <a:t> is large, we cannot obtain the solution with high probability.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3859" y="5741208"/>
                <a:ext cx="6013919" cy="1116792"/>
              </a:xfrm>
              <a:prstGeom prst="rect">
                <a:avLst/>
              </a:prstGeom>
              <a:blipFill rotWithShape="0">
                <a:blip r:embed="rId9"/>
                <a:stretch>
                  <a:fillRect l="-304" t="-2732" r="-1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7177" y="4461642"/>
                <a:ext cx="3273653" cy="1115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  <m:sup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〉−|</m:t>
                                  </m:r>
                                  <m:sSup>
                                    <m:sSup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77" y="4461642"/>
                <a:ext cx="3273653" cy="11154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64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71508" y="4762500"/>
            <a:ext cx="1672492" cy="2095500"/>
            <a:chOff x="7471508" y="4762500"/>
            <a:chExt cx="1672492" cy="2095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/>
            <a:stretch/>
          </p:blipFill>
          <p:spPr>
            <a:xfrm>
              <a:off x="7471508" y="4762500"/>
              <a:ext cx="1672492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oMath>
                    </m:oMathPara>
                  </a14:m>
                  <a:endParaRPr lang="en-AU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45" t="-1099" r="-8403" b="-208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Amplitude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52037"/>
                <a:ext cx="7112868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b="1" dirty="0" smtClean="0"/>
                  <a:t>Problem:</a:t>
                </a:r>
                <a:r>
                  <a:rPr lang="en-AU" sz="18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800" dirty="0" smtClean="0"/>
                  <a:t> bits to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AU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1800" i="1" dirty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1800" dirty="0"/>
                  <a:t>, </a:t>
                </a:r>
                <a:r>
                  <a:rPr lang="en-AU" sz="1800" dirty="0" smtClean="0"/>
                  <a:t>and an algorithm that produces a state that is a superposition of values of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dirty="0" smtClean="0"/>
                  <a:t>, obtain a state that is  superposition only of values of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16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idea is that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AU" sz="1800" dirty="0" smtClean="0"/>
                  <a:t> corresponds to a success, and we want to amplify the successful component of the state.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Denote the state prepared by the algorithm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Let the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1800" dirty="0" smtClean="0"/>
                  <a:t> success states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If we were just to measure, the probability of obtaining success would be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∈{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Classically repeating would require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repetitions.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Amplitude amplification only needs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52037"/>
                <a:ext cx="7112868" cy="5705963"/>
              </a:xfrm>
              <a:blipFill rotWithShape="0">
                <a:blip r:embed="rId4"/>
                <a:stretch>
                  <a:fillRect l="-86" t="-641" r="-1285" b="-11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85600"/>
            <a:ext cx="1425147" cy="167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6" y="2762091"/>
            <a:ext cx="1395634" cy="200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3276" y="2726830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Brassard &amp; </a:t>
            </a:r>
            <a:r>
              <a:rPr lang="en-AU" sz="1400" dirty="0" err="1" smtClean="0"/>
              <a:t>Høyer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8338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Amplitude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b="1" dirty="0" smtClean="0"/>
                  <a:t>Method:</a:t>
                </a:r>
                <a:r>
                  <a:rPr lang="en-AU" sz="1800" dirty="0" smtClean="0"/>
                  <a:t> Alternate reflections about the prepared state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 and the solution states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6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As for Grover’s algorithm, the reflection about the superposition state is the oracle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,             </m:t>
                      </m:r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In Grover’s algorithm, we can denote the operation that transforms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|0〉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to the equal superposition state by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AU" sz="1800" dirty="0" smtClean="0"/>
                  <a:t>.  This is just a tensor product of </a:t>
                </a:r>
                <a:r>
                  <a:rPr lang="en-AU" sz="1800" dirty="0" err="1" smtClean="0"/>
                  <a:t>Hadamards</a:t>
                </a:r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reflection is obtained by performing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AU" sz="1800" dirty="0" smtClean="0"/>
                  <a:t>, reflecting about </a:t>
                </a:r>
                <a14:m>
                  <m:oMath xmlns:m="http://schemas.openxmlformats.org/officeDocument/2006/math">
                    <m:r>
                      <a:rPr lang="en-AU" sz="18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, then performing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AU" sz="1800" dirty="0" smtClean="0"/>
                  <a:t> again.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〈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Here we can denote the </a:t>
                </a:r>
                <a:r>
                  <a:rPr lang="en-AU" sz="1800" i="1" dirty="0" smtClean="0"/>
                  <a:t>algorithm</a:t>
                </a:r>
                <a:r>
                  <a:rPr lang="en-AU" sz="1800" dirty="0" smtClean="0"/>
                  <a:t> by a unitary operation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AU" sz="1800" dirty="0" smtClean="0"/>
                  <a:t> that transforms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|0〉</m:t>
                    </m:r>
                  </m:oMath>
                </a14:m>
                <a:r>
                  <a:rPr lang="en-AU" sz="1800" dirty="0" smtClean="0"/>
                  <a:t> to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reflection is obtained in exactly the same way: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〈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sSup>
                        <m:sSup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7112868" cy="5705963"/>
              </a:xfrm>
              <a:blipFill rotWithShape="0">
                <a:blip r:embed="rId2"/>
                <a:stretch>
                  <a:fillRect l="-86" t="-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85600"/>
            <a:ext cx="1425147" cy="167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6" y="2762091"/>
            <a:ext cx="1395634" cy="200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3276" y="2726830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Brassard &amp; </a:t>
            </a:r>
            <a:r>
              <a:rPr lang="en-AU" sz="1400" dirty="0" err="1" smtClean="0"/>
              <a:t>Høyer</a:t>
            </a:r>
            <a:endParaRPr lang="en-AU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71508" y="4762500"/>
            <a:ext cx="1672492" cy="2095500"/>
            <a:chOff x="7471508" y="4762500"/>
            <a:chExt cx="1672492" cy="20955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/>
            <a:stretch/>
          </p:blipFill>
          <p:spPr>
            <a:xfrm>
              <a:off x="7471508" y="4762500"/>
              <a:ext cx="1672492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oMath>
                    </m:oMathPara>
                  </a14:m>
                  <a:endParaRPr lang="en-AU" sz="2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45" t="-1099" r="-8403" b="-208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789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Amplitude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690333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AU" sz="1800" b="0" i="1" smtClean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initial state can be written as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∉{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∈{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1800" dirty="0" smtClean="0"/>
                  <a:t>     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1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1800" dirty="0" smtClean="0"/>
                  <a:t>,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∉{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∈{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smtClean="0"/>
                  <a:t>The </a:t>
                </a:r>
                <a:r>
                  <a:rPr lang="en-AU" sz="1800" dirty="0"/>
                  <a:t>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18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AU" sz="1800" dirty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=(2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  =2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            =2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smtClean="0"/>
                  <a:t>This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            =2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690333"/>
              </a:xfrm>
              <a:blipFill rotWithShape="0"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85600"/>
            <a:ext cx="1425147" cy="167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6" y="2762091"/>
            <a:ext cx="1395634" cy="200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3276" y="2726830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Brassard &amp; </a:t>
            </a:r>
            <a:r>
              <a:rPr lang="en-AU" sz="1400" dirty="0" err="1" smtClean="0"/>
              <a:t>Høyer</a:t>
            </a:r>
            <a:endParaRPr lang="en-AU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71508" y="4762500"/>
            <a:ext cx="1672492" cy="2095500"/>
            <a:chOff x="7471508" y="4762500"/>
            <a:chExt cx="1672492" cy="20955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/>
            <a:stretch/>
          </p:blipFill>
          <p:spPr>
            <a:xfrm>
              <a:off x="7471508" y="4762500"/>
              <a:ext cx="1672492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oMath>
                    </m:oMathPara>
                  </a14:m>
                  <a:endParaRPr lang="en-AU" sz="2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45" t="-1099" r="-8403" b="-208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112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Amplitude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705963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1800" dirty="0">
                    <a:latin typeface="Cambria Math" panose="02040503050406030204" pitchFamily="18" charset="0"/>
                  </a:rPr>
                  <a:t/>
                </a:r>
                <a:br>
                  <a:rPr lang="en-AU" sz="1800" dirty="0">
                    <a:latin typeface="Cambria Math" panose="02040503050406030204" pitchFamily="18" charset="0"/>
                  </a:rPr>
                </a:b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18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AU" sz="1800" dirty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=(2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  =2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            =2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−|</m:t>
                      </m:r>
                      <m:sSup>
                        <m:sSup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1800" i="1" dirty="0">
                    <a:latin typeface="Cambria Math" panose="02040503050406030204" pitchFamily="18" charset="0"/>
                  </a:rPr>
                  <a:t/>
                </a:r>
                <a:br>
                  <a:rPr lang="en-AU" sz="1800" i="1" dirty="0">
                    <a:latin typeface="Cambria Math" panose="02040503050406030204" pitchFamily="18" charset="0"/>
                  </a:rPr>
                </a:b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/>
                  <a:t>This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180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1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AU" sz="1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/>
                  <a:t>Consider </a:t>
                </a:r>
                <a:r>
                  <a:rPr lang="en-AU" sz="1800" smtClean="0"/>
                  <a:t>the state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AU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1800" dirty="0"/>
                  <a:t> </a:t>
                </a:r>
                <a:r>
                  <a:rPr lang="en-AU" sz="1800" smtClean="0"/>
                  <a:t>is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AU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/>
                  <a:t>Then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1800" dirty="0"/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705963"/>
              </a:xfrm>
              <a:blipFill rotWithShape="0">
                <a:blip r:embed="rId2"/>
                <a:stretch>
                  <a:fillRect l="-86" b="-18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85600"/>
            <a:ext cx="1425147" cy="167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6" y="2762091"/>
            <a:ext cx="1395634" cy="200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3276" y="2726830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Brassard &amp; </a:t>
            </a:r>
            <a:r>
              <a:rPr lang="en-AU" sz="1400" dirty="0" err="1" smtClean="0"/>
              <a:t>Høyer</a:t>
            </a:r>
            <a:endParaRPr lang="en-AU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71508" y="4762500"/>
            <a:ext cx="1672492" cy="2095500"/>
            <a:chOff x="7471508" y="4762500"/>
            <a:chExt cx="1672492" cy="20955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/>
            <a:stretch/>
          </p:blipFill>
          <p:spPr>
            <a:xfrm>
              <a:off x="7471508" y="4762500"/>
              <a:ext cx="1672492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oMath>
                    </m:oMathPara>
                  </a14:m>
                  <a:endParaRPr lang="en-AU" sz="2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45" t="-1099" r="-8403" b="-208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959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Amplitude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705963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1800" dirty="0">
                    <a:latin typeface="Cambria Math" panose="02040503050406030204" pitchFamily="18" charset="0"/>
                  </a:rPr>
                  <a:t/>
                </a:r>
                <a:br>
                  <a:rPr lang="en-AU" sz="1800" dirty="0">
                    <a:latin typeface="Cambria Math" panose="02040503050406030204" pitchFamily="18" charset="0"/>
                  </a:rPr>
                </a:br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With the state </a:t>
                </a:r>
                <a:endParaRPr lang="en-AU" sz="1800" i="1" dirty="0" smtClean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This means that the algorithm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6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optimal number of iterations is therefore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+1≈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AU" sz="1800" b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AU" sz="18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094839"/>
                <a:ext cx="7112868" cy="5705963"/>
              </a:xfrm>
              <a:blipFill rotWithShape="0"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143"/>
          <a:stretch/>
        </p:blipFill>
        <p:spPr>
          <a:xfrm>
            <a:off x="7718707" y="1085600"/>
            <a:ext cx="1425147" cy="167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6" y="2762091"/>
            <a:ext cx="1395634" cy="200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3276" y="2726830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Brassard &amp; </a:t>
            </a:r>
            <a:r>
              <a:rPr lang="en-AU" sz="1400" dirty="0" err="1" smtClean="0"/>
              <a:t>Høyer</a:t>
            </a:r>
            <a:endParaRPr lang="en-AU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71508" y="4762500"/>
            <a:ext cx="1672492" cy="2095500"/>
            <a:chOff x="7471508" y="4762500"/>
            <a:chExt cx="1672492" cy="20955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/>
            <a:stretch/>
          </p:blipFill>
          <p:spPr>
            <a:xfrm>
              <a:off x="7471508" y="4762500"/>
              <a:ext cx="1672492" cy="2095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solidFill>
                  <a:srgbClr val="8D8478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oMath>
                    </m:oMathPara>
                  </a14:m>
                  <a:endParaRPr lang="en-AU" sz="2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95257">
                  <a:off x="7936939" y="5746174"/>
                  <a:ext cx="638565" cy="3397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45" t="-1099" r="-8403" b="-208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353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18477</TotalTime>
  <Words>443</Words>
  <Application>Microsoft Office PowerPoint</Application>
  <PresentationFormat>On-screen Show (4:3)</PresentationFormat>
  <Paragraphs>264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Times New Roman</vt:lpstr>
      <vt:lpstr>Cambria Math</vt:lpstr>
      <vt:lpstr>Symbol</vt:lpstr>
      <vt:lpstr>Wingdings</vt:lpstr>
      <vt:lpstr>Arial</vt:lpstr>
      <vt:lpstr>Bold Stripes</vt:lpstr>
      <vt:lpstr>Lecture 2: Techniques for quantum algorithms</vt:lpstr>
      <vt:lpstr>Grover’s search algorithm</vt:lpstr>
      <vt:lpstr>Optimality of Grover’s algorithm</vt:lpstr>
      <vt:lpstr>Optimality of Grover’s algorithm</vt:lpstr>
      <vt:lpstr>Amplitude amplification</vt:lpstr>
      <vt:lpstr>Amplitude amplification</vt:lpstr>
      <vt:lpstr>Amplitude amplification</vt:lpstr>
      <vt:lpstr>Amplitude amplification</vt:lpstr>
      <vt:lpstr>Amplitude amplification</vt:lpstr>
      <vt:lpstr>State preparation</vt:lpstr>
      <vt:lpstr>State preparation</vt:lpstr>
      <vt:lpstr>State preparation</vt:lpstr>
      <vt:lpstr>Quantum phase estimation</vt:lpstr>
      <vt:lpstr>Quantum phase estimation</vt:lpstr>
      <vt:lpstr>Quantum phase estimation</vt:lpstr>
      <vt:lpstr>Operation conversion</vt:lpstr>
      <vt:lpstr>Simulation of Hamiltonians</vt:lpstr>
      <vt:lpstr>Simulation of Hamiltonians</vt:lpstr>
      <vt:lpstr>Simulation of Hamiltonians</vt:lpstr>
    </vt:vector>
  </TitlesOfParts>
  <Company>Geoff Pryde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</dc:creator>
  <cp:lastModifiedBy>Dominic</cp:lastModifiedBy>
  <cp:revision>1155</cp:revision>
  <dcterms:created xsi:type="dcterms:W3CDTF">2007-02-05T04:44:00Z</dcterms:created>
  <dcterms:modified xsi:type="dcterms:W3CDTF">2013-06-23T23:21:18Z</dcterms:modified>
</cp:coreProperties>
</file>