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41"/>
  </p:notesMasterIdLst>
  <p:sldIdLst>
    <p:sldId id="558" r:id="rId2"/>
    <p:sldId id="580" r:id="rId3"/>
    <p:sldId id="702" r:id="rId4"/>
    <p:sldId id="703" r:id="rId5"/>
    <p:sldId id="705" r:id="rId6"/>
    <p:sldId id="704" r:id="rId7"/>
    <p:sldId id="706" r:id="rId8"/>
    <p:sldId id="709" r:id="rId9"/>
    <p:sldId id="708" r:id="rId10"/>
    <p:sldId id="710" r:id="rId11"/>
    <p:sldId id="707" r:id="rId12"/>
    <p:sldId id="714" r:id="rId13"/>
    <p:sldId id="713" r:id="rId14"/>
    <p:sldId id="716" r:id="rId15"/>
    <p:sldId id="715" r:id="rId16"/>
    <p:sldId id="719" r:id="rId17"/>
    <p:sldId id="720" r:id="rId18"/>
    <p:sldId id="749" r:id="rId19"/>
    <p:sldId id="718" r:id="rId20"/>
    <p:sldId id="721" r:id="rId21"/>
    <p:sldId id="722" r:id="rId22"/>
    <p:sldId id="726" r:id="rId23"/>
    <p:sldId id="725" r:id="rId24"/>
    <p:sldId id="724" r:id="rId25"/>
    <p:sldId id="727" r:id="rId26"/>
    <p:sldId id="728" r:id="rId27"/>
    <p:sldId id="729" r:id="rId28"/>
    <p:sldId id="731" r:id="rId29"/>
    <p:sldId id="733" r:id="rId30"/>
    <p:sldId id="738" r:id="rId31"/>
    <p:sldId id="736" r:id="rId32"/>
    <p:sldId id="739" r:id="rId33"/>
    <p:sldId id="740" r:id="rId34"/>
    <p:sldId id="741" r:id="rId35"/>
    <p:sldId id="744" r:id="rId36"/>
    <p:sldId id="745" r:id="rId37"/>
    <p:sldId id="746" r:id="rId38"/>
    <p:sldId id="747" r:id="rId39"/>
    <p:sldId id="748" r:id="rId40"/>
  </p:sldIdLst>
  <p:sldSz cx="9144000" cy="6858000" type="screen4x3"/>
  <p:notesSz cx="6858000" cy="9144000"/>
  <p:embeddedFontLst>
    <p:embeddedFont>
      <p:font typeface="Arial Unicode MS" panose="020B0604020202020204" pitchFamily="34" charset="-128"/>
      <p:regular r:id="rId42"/>
    </p:embeddedFont>
    <p:embeddedFont>
      <p:font typeface="Cambria Math" panose="02040503050406030204" pitchFamily="18" charset="0"/>
      <p:regular r:id="rId43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Arial Unicode MS" panose="020B0604020202020204" pitchFamily="34" charset="-128"/>
        <a:cs typeface="Arial Unicode MS" panose="020B0604020202020204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D8478"/>
    <a:srgbClr val="FFFFFF"/>
    <a:srgbClr val="F4B8B8"/>
    <a:srgbClr val="FFE389"/>
    <a:srgbClr val="CCFFCC"/>
    <a:srgbClr val="FFCCFF"/>
    <a:srgbClr val="00841F"/>
    <a:srgbClr val="F4C1B8"/>
    <a:srgbClr val="B08600"/>
    <a:srgbClr val="FE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26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1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1536E66-5C21-44C9-93E9-79CEAC2A2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680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fld id="{C51717C7-6441-4513-9AA6-C30BC527289E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071070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defRPr>
                </a:lvl9pPr>
              </a:lstStyle>
              <a:p>
                <a:pPr>
                  <a:defRPr/>
                </a:pPr>
                <a:endParaRPr lang="en-AU" smtClean="0"/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defRPr>
              </a:lvl9pPr>
            </a:lstStyle>
            <a:p>
              <a:pPr>
                <a:defRPr/>
              </a:pPr>
              <a:endParaRPr lang="en-AU" smtClean="0"/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648075" y="22479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defRPr/>
            </a:pPr>
            <a:endParaRPr kumimoji="1" lang="en-CA" smtClean="0"/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3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3413125"/>
            <a:ext cx="4437062" cy="256222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C2603CE0-CB5F-4E6C-8A38-0C8BD7235A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270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6622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94525" y="119063"/>
            <a:ext cx="2039938" cy="60356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71538" y="119063"/>
            <a:ext cx="5970587" cy="6035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11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951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7200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2813" y="1276350"/>
            <a:ext cx="3978275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3488" y="1276350"/>
            <a:ext cx="3979862" cy="4878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43618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9303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355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646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7766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17707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ChangeArrowheads="1"/>
          </p:cNvSpPr>
          <p:nvPr/>
        </p:nvSpPr>
        <p:spPr bwMode="hidden">
          <a:xfrm>
            <a:off x="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hidden">
          <a:xfrm>
            <a:off x="15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hidden">
          <a:xfrm>
            <a:off x="30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hidden">
          <a:xfrm>
            <a:off x="438150" y="0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hidden">
          <a:xfrm>
            <a:off x="60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1" name="Rectangle 8"/>
          <p:cNvSpPr>
            <a:spLocks noChangeArrowheads="1"/>
          </p:cNvSpPr>
          <p:nvPr/>
        </p:nvSpPr>
        <p:spPr bwMode="hidden">
          <a:xfrm>
            <a:off x="76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hidden">
          <a:xfrm>
            <a:off x="91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3" name="Rectangle 10"/>
          <p:cNvSpPr>
            <a:spLocks noChangeArrowheads="1"/>
          </p:cNvSpPr>
          <p:nvPr/>
        </p:nvSpPr>
        <p:spPr bwMode="hidden">
          <a:xfrm>
            <a:off x="106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4" name="Rectangle 11"/>
          <p:cNvSpPr>
            <a:spLocks noChangeArrowheads="1"/>
          </p:cNvSpPr>
          <p:nvPr/>
        </p:nvSpPr>
        <p:spPr bwMode="hidden">
          <a:xfrm>
            <a:off x="121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5" name="Rectangle 12"/>
          <p:cNvSpPr>
            <a:spLocks noChangeArrowheads="1"/>
          </p:cNvSpPr>
          <p:nvPr/>
        </p:nvSpPr>
        <p:spPr bwMode="hidden">
          <a:xfrm>
            <a:off x="137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6" name="Rectangle 13"/>
          <p:cNvSpPr>
            <a:spLocks noChangeArrowheads="1"/>
          </p:cNvSpPr>
          <p:nvPr/>
        </p:nvSpPr>
        <p:spPr bwMode="hidden">
          <a:xfrm>
            <a:off x="152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7" name="Rectangle 14"/>
          <p:cNvSpPr>
            <a:spLocks noChangeArrowheads="1"/>
          </p:cNvSpPr>
          <p:nvPr/>
        </p:nvSpPr>
        <p:spPr bwMode="hidden">
          <a:xfrm>
            <a:off x="167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8" name="Rectangle 15"/>
          <p:cNvSpPr>
            <a:spLocks noChangeArrowheads="1"/>
          </p:cNvSpPr>
          <p:nvPr/>
        </p:nvSpPr>
        <p:spPr bwMode="hidden">
          <a:xfrm>
            <a:off x="182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39" name="Rectangle 16"/>
          <p:cNvSpPr>
            <a:spLocks noChangeArrowheads="1"/>
          </p:cNvSpPr>
          <p:nvPr/>
        </p:nvSpPr>
        <p:spPr bwMode="hidden">
          <a:xfrm>
            <a:off x="198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0" name="Rectangle 17"/>
          <p:cNvSpPr>
            <a:spLocks noChangeArrowheads="1"/>
          </p:cNvSpPr>
          <p:nvPr/>
        </p:nvSpPr>
        <p:spPr bwMode="hidden">
          <a:xfrm>
            <a:off x="213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1" name="Rectangle 18"/>
          <p:cNvSpPr>
            <a:spLocks noChangeArrowheads="1"/>
          </p:cNvSpPr>
          <p:nvPr/>
        </p:nvSpPr>
        <p:spPr bwMode="hidden">
          <a:xfrm>
            <a:off x="228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2" name="Rectangle 19"/>
          <p:cNvSpPr>
            <a:spLocks noChangeArrowheads="1"/>
          </p:cNvSpPr>
          <p:nvPr/>
        </p:nvSpPr>
        <p:spPr bwMode="hidden">
          <a:xfrm>
            <a:off x="243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3" name="Rectangle 20"/>
          <p:cNvSpPr>
            <a:spLocks noChangeArrowheads="1"/>
          </p:cNvSpPr>
          <p:nvPr/>
        </p:nvSpPr>
        <p:spPr bwMode="hidden">
          <a:xfrm>
            <a:off x="259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4" name="Rectangle 21"/>
          <p:cNvSpPr>
            <a:spLocks noChangeArrowheads="1"/>
          </p:cNvSpPr>
          <p:nvPr/>
        </p:nvSpPr>
        <p:spPr bwMode="hidden">
          <a:xfrm>
            <a:off x="274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5" name="Rectangle 22"/>
          <p:cNvSpPr>
            <a:spLocks noChangeArrowheads="1"/>
          </p:cNvSpPr>
          <p:nvPr/>
        </p:nvSpPr>
        <p:spPr bwMode="hidden">
          <a:xfrm>
            <a:off x="289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6" name="Rectangle 23"/>
          <p:cNvSpPr>
            <a:spLocks noChangeArrowheads="1"/>
          </p:cNvSpPr>
          <p:nvPr/>
        </p:nvSpPr>
        <p:spPr bwMode="hidden">
          <a:xfrm>
            <a:off x="304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7" name="Rectangle 24"/>
          <p:cNvSpPr>
            <a:spLocks noChangeArrowheads="1"/>
          </p:cNvSpPr>
          <p:nvPr/>
        </p:nvSpPr>
        <p:spPr bwMode="hidden">
          <a:xfrm>
            <a:off x="320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8" name="Rectangle 25"/>
          <p:cNvSpPr>
            <a:spLocks noChangeArrowheads="1"/>
          </p:cNvSpPr>
          <p:nvPr/>
        </p:nvSpPr>
        <p:spPr bwMode="hidden">
          <a:xfrm>
            <a:off x="335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49" name="Rectangle 26"/>
          <p:cNvSpPr>
            <a:spLocks noChangeArrowheads="1"/>
          </p:cNvSpPr>
          <p:nvPr/>
        </p:nvSpPr>
        <p:spPr bwMode="hidden">
          <a:xfrm>
            <a:off x="350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0" name="Rectangle 27"/>
          <p:cNvSpPr>
            <a:spLocks noChangeArrowheads="1"/>
          </p:cNvSpPr>
          <p:nvPr/>
        </p:nvSpPr>
        <p:spPr bwMode="hidden">
          <a:xfrm>
            <a:off x="365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1" name="Rectangle 28"/>
          <p:cNvSpPr>
            <a:spLocks noChangeArrowheads="1"/>
          </p:cNvSpPr>
          <p:nvPr/>
        </p:nvSpPr>
        <p:spPr bwMode="hidden">
          <a:xfrm>
            <a:off x="381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2" name="Rectangle 29"/>
          <p:cNvSpPr>
            <a:spLocks noChangeArrowheads="1"/>
          </p:cNvSpPr>
          <p:nvPr/>
        </p:nvSpPr>
        <p:spPr bwMode="hidden">
          <a:xfrm>
            <a:off x="396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3" name="Rectangle 30"/>
          <p:cNvSpPr>
            <a:spLocks noChangeArrowheads="1"/>
          </p:cNvSpPr>
          <p:nvPr/>
        </p:nvSpPr>
        <p:spPr bwMode="hidden">
          <a:xfrm>
            <a:off x="411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4" name="Rectangle 31"/>
          <p:cNvSpPr>
            <a:spLocks noChangeArrowheads="1"/>
          </p:cNvSpPr>
          <p:nvPr/>
        </p:nvSpPr>
        <p:spPr bwMode="hidden">
          <a:xfrm>
            <a:off x="426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5" name="Rectangle 32"/>
          <p:cNvSpPr>
            <a:spLocks noChangeArrowheads="1"/>
          </p:cNvSpPr>
          <p:nvPr/>
        </p:nvSpPr>
        <p:spPr bwMode="hidden">
          <a:xfrm>
            <a:off x="441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6" name="Rectangle 33"/>
          <p:cNvSpPr>
            <a:spLocks noChangeArrowheads="1"/>
          </p:cNvSpPr>
          <p:nvPr/>
        </p:nvSpPr>
        <p:spPr bwMode="hidden">
          <a:xfrm>
            <a:off x="457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7" name="Rectangle 34"/>
          <p:cNvSpPr>
            <a:spLocks noChangeArrowheads="1"/>
          </p:cNvSpPr>
          <p:nvPr/>
        </p:nvSpPr>
        <p:spPr bwMode="hidden">
          <a:xfrm>
            <a:off x="472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8" name="Rectangle 35"/>
          <p:cNvSpPr>
            <a:spLocks noChangeArrowheads="1"/>
          </p:cNvSpPr>
          <p:nvPr/>
        </p:nvSpPr>
        <p:spPr bwMode="hidden">
          <a:xfrm>
            <a:off x="487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59" name="Rectangle 36"/>
          <p:cNvSpPr>
            <a:spLocks noChangeArrowheads="1"/>
          </p:cNvSpPr>
          <p:nvPr/>
        </p:nvSpPr>
        <p:spPr bwMode="hidden">
          <a:xfrm>
            <a:off x="502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0" name="Rectangle 37"/>
          <p:cNvSpPr>
            <a:spLocks noChangeArrowheads="1"/>
          </p:cNvSpPr>
          <p:nvPr/>
        </p:nvSpPr>
        <p:spPr bwMode="hidden">
          <a:xfrm>
            <a:off x="518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1" name="Rectangle 38"/>
          <p:cNvSpPr>
            <a:spLocks noChangeArrowheads="1"/>
          </p:cNvSpPr>
          <p:nvPr/>
        </p:nvSpPr>
        <p:spPr bwMode="hidden">
          <a:xfrm>
            <a:off x="5334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2" name="Rectangle 39"/>
          <p:cNvSpPr>
            <a:spLocks noChangeArrowheads="1"/>
          </p:cNvSpPr>
          <p:nvPr/>
        </p:nvSpPr>
        <p:spPr bwMode="hidden">
          <a:xfrm>
            <a:off x="5486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3" name="Rectangle 40"/>
          <p:cNvSpPr>
            <a:spLocks noChangeArrowheads="1"/>
          </p:cNvSpPr>
          <p:nvPr/>
        </p:nvSpPr>
        <p:spPr bwMode="hidden">
          <a:xfrm>
            <a:off x="5638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4" name="Rectangle 41"/>
          <p:cNvSpPr>
            <a:spLocks noChangeArrowheads="1"/>
          </p:cNvSpPr>
          <p:nvPr/>
        </p:nvSpPr>
        <p:spPr bwMode="hidden">
          <a:xfrm>
            <a:off x="5791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5" name="Rectangle 42"/>
          <p:cNvSpPr>
            <a:spLocks noChangeArrowheads="1"/>
          </p:cNvSpPr>
          <p:nvPr/>
        </p:nvSpPr>
        <p:spPr bwMode="hidden">
          <a:xfrm>
            <a:off x="5943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6" name="Rectangle 43"/>
          <p:cNvSpPr>
            <a:spLocks noChangeArrowheads="1"/>
          </p:cNvSpPr>
          <p:nvPr/>
        </p:nvSpPr>
        <p:spPr bwMode="hidden">
          <a:xfrm>
            <a:off x="6096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7" name="Rectangle 44"/>
          <p:cNvSpPr>
            <a:spLocks noChangeArrowheads="1"/>
          </p:cNvSpPr>
          <p:nvPr/>
        </p:nvSpPr>
        <p:spPr bwMode="hidden">
          <a:xfrm>
            <a:off x="6248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8" name="Rectangle 45"/>
          <p:cNvSpPr>
            <a:spLocks noChangeArrowheads="1"/>
          </p:cNvSpPr>
          <p:nvPr/>
        </p:nvSpPr>
        <p:spPr bwMode="hidden">
          <a:xfrm>
            <a:off x="6400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69" name="Rectangle 46"/>
          <p:cNvSpPr>
            <a:spLocks noChangeArrowheads="1"/>
          </p:cNvSpPr>
          <p:nvPr/>
        </p:nvSpPr>
        <p:spPr bwMode="hidden">
          <a:xfrm>
            <a:off x="6553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0" name="Rectangle 47"/>
          <p:cNvSpPr>
            <a:spLocks noChangeArrowheads="1"/>
          </p:cNvSpPr>
          <p:nvPr/>
        </p:nvSpPr>
        <p:spPr bwMode="hidden">
          <a:xfrm>
            <a:off x="6705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1" name="Rectangle 48"/>
          <p:cNvSpPr>
            <a:spLocks noChangeArrowheads="1"/>
          </p:cNvSpPr>
          <p:nvPr/>
        </p:nvSpPr>
        <p:spPr bwMode="hidden">
          <a:xfrm>
            <a:off x="6858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2" name="Rectangle 49"/>
          <p:cNvSpPr>
            <a:spLocks noChangeArrowheads="1"/>
          </p:cNvSpPr>
          <p:nvPr/>
        </p:nvSpPr>
        <p:spPr bwMode="hidden">
          <a:xfrm>
            <a:off x="7010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3" name="Rectangle 50"/>
          <p:cNvSpPr>
            <a:spLocks noChangeArrowheads="1"/>
          </p:cNvSpPr>
          <p:nvPr/>
        </p:nvSpPr>
        <p:spPr bwMode="hidden">
          <a:xfrm>
            <a:off x="7162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4" name="Rectangle 51"/>
          <p:cNvSpPr>
            <a:spLocks noChangeArrowheads="1"/>
          </p:cNvSpPr>
          <p:nvPr/>
        </p:nvSpPr>
        <p:spPr bwMode="hidden">
          <a:xfrm>
            <a:off x="7315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5" name="Rectangle 52"/>
          <p:cNvSpPr>
            <a:spLocks noChangeArrowheads="1"/>
          </p:cNvSpPr>
          <p:nvPr/>
        </p:nvSpPr>
        <p:spPr bwMode="hidden">
          <a:xfrm>
            <a:off x="7467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6" name="Rectangle 53"/>
          <p:cNvSpPr>
            <a:spLocks noChangeArrowheads="1"/>
          </p:cNvSpPr>
          <p:nvPr/>
        </p:nvSpPr>
        <p:spPr bwMode="hidden">
          <a:xfrm>
            <a:off x="7620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7" name="Rectangle 54"/>
          <p:cNvSpPr>
            <a:spLocks noChangeArrowheads="1"/>
          </p:cNvSpPr>
          <p:nvPr/>
        </p:nvSpPr>
        <p:spPr bwMode="hidden">
          <a:xfrm>
            <a:off x="7772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8" name="Rectangle 55"/>
          <p:cNvSpPr>
            <a:spLocks noChangeArrowheads="1"/>
          </p:cNvSpPr>
          <p:nvPr/>
        </p:nvSpPr>
        <p:spPr bwMode="hidden">
          <a:xfrm>
            <a:off x="7924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79" name="Rectangle 56"/>
          <p:cNvSpPr>
            <a:spLocks noChangeArrowheads="1"/>
          </p:cNvSpPr>
          <p:nvPr/>
        </p:nvSpPr>
        <p:spPr bwMode="hidden">
          <a:xfrm>
            <a:off x="8077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0" name="Rectangle 57"/>
          <p:cNvSpPr>
            <a:spLocks noChangeArrowheads="1"/>
          </p:cNvSpPr>
          <p:nvPr/>
        </p:nvSpPr>
        <p:spPr bwMode="hidden">
          <a:xfrm>
            <a:off x="8229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1" name="Rectangle 58"/>
          <p:cNvSpPr>
            <a:spLocks noChangeArrowheads="1"/>
          </p:cNvSpPr>
          <p:nvPr/>
        </p:nvSpPr>
        <p:spPr bwMode="hidden">
          <a:xfrm>
            <a:off x="83820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2" name="Rectangle 59"/>
          <p:cNvSpPr>
            <a:spLocks noChangeArrowheads="1"/>
          </p:cNvSpPr>
          <p:nvPr/>
        </p:nvSpPr>
        <p:spPr bwMode="hidden">
          <a:xfrm>
            <a:off x="85344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3" name="Rectangle 60"/>
          <p:cNvSpPr>
            <a:spLocks noChangeArrowheads="1"/>
          </p:cNvSpPr>
          <p:nvPr/>
        </p:nvSpPr>
        <p:spPr bwMode="hidden">
          <a:xfrm>
            <a:off x="86868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4" name="Rectangle 61"/>
          <p:cNvSpPr>
            <a:spLocks noChangeArrowheads="1"/>
          </p:cNvSpPr>
          <p:nvPr/>
        </p:nvSpPr>
        <p:spPr bwMode="hidden">
          <a:xfrm>
            <a:off x="88392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5" name="Rectangle 62"/>
          <p:cNvSpPr>
            <a:spLocks noChangeArrowheads="1"/>
          </p:cNvSpPr>
          <p:nvPr/>
        </p:nvSpPr>
        <p:spPr bwMode="hidden">
          <a:xfrm>
            <a:off x="8991600" y="9525"/>
            <a:ext cx="762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6" name="Rectangle 63"/>
          <p:cNvSpPr>
            <a:spLocks noChangeArrowheads="1"/>
          </p:cNvSpPr>
          <p:nvPr/>
        </p:nvSpPr>
        <p:spPr bwMode="hidden">
          <a:xfrm>
            <a:off x="681038" y="0"/>
            <a:ext cx="8462962" cy="6858000"/>
          </a:xfrm>
          <a:prstGeom prst="rect">
            <a:avLst/>
          </a:prstGeom>
          <a:solidFill>
            <a:schemeClr val="accent1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7" name="Rectangle 64"/>
          <p:cNvSpPr>
            <a:spLocks noChangeArrowheads="1"/>
          </p:cNvSpPr>
          <p:nvPr/>
        </p:nvSpPr>
        <p:spPr bwMode="blackGray">
          <a:xfrm>
            <a:off x="0" y="962025"/>
            <a:ext cx="6950075" cy="74613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defRPr/>
            </a:pPr>
            <a:endParaRPr lang="en-AU" smtClean="0"/>
          </a:p>
        </p:txBody>
      </p:sp>
      <p:sp>
        <p:nvSpPr>
          <p:cNvPr id="1088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119063"/>
            <a:ext cx="816292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89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276350"/>
            <a:ext cx="8110537" cy="4878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356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95350" y="6286500"/>
            <a:ext cx="8120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5.jpeg"/><Relationship Id="rId7" Type="http://schemas.openxmlformats.org/officeDocument/2006/relationships/image" Target="../media/image35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5.jpeg"/><Relationship Id="rId7" Type="http://schemas.openxmlformats.org/officeDocument/2006/relationships/image" Target="../media/image4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2.png"/><Relationship Id="rId10" Type="http://schemas.openxmlformats.org/officeDocument/2006/relationships/image" Target="../media/image43.png"/><Relationship Id="rId4" Type="http://schemas.openxmlformats.org/officeDocument/2006/relationships/image" Target="../media/image9.jpg"/><Relationship Id="rId9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3" Type="http://schemas.openxmlformats.org/officeDocument/2006/relationships/image" Target="../media/image10.jpg"/><Relationship Id="rId21" Type="http://schemas.openxmlformats.org/officeDocument/2006/relationships/image" Target="../media/image67.png"/><Relationship Id="rId7" Type="http://schemas.openxmlformats.org/officeDocument/2006/relationships/image" Target="../media/image53.png"/><Relationship Id="rId12" Type="http://schemas.openxmlformats.org/officeDocument/2006/relationships/image" Target="../media/image58.png"/><Relationship Id="rId17" Type="http://schemas.openxmlformats.org/officeDocument/2006/relationships/image" Target="../media/image63.png"/><Relationship Id="rId2" Type="http://schemas.openxmlformats.org/officeDocument/2006/relationships/image" Target="../media/image45.png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7.png"/><Relationship Id="rId5" Type="http://schemas.openxmlformats.org/officeDocument/2006/relationships/image" Target="../media/image51.png"/><Relationship Id="rId15" Type="http://schemas.openxmlformats.org/officeDocument/2006/relationships/image" Target="../media/image61.png"/><Relationship Id="rId10" Type="http://schemas.openxmlformats.org/officeDocument/2006/relationships/image" Target="../media/image56.png"/><Relationship Id="rId19" Type="http://schemas.openxmlformats.org/officeDocument/2006/relationships/image" Target="../media/image65.png"/><Relationship Id="rId4" Type="http://schemas.openxmlformats.org/officeDocument/2006/relationships/image" Target="../media/image50.png"/><Relationship Id="rId9" Type="http://schemas.openxmlformats.org/officeDocument/2006/relationships/image" Target="../media/image55.png"/><Relationship Id="rId14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0.jpg"/><Relationship Id="rId7" Type="http://schemas.openxmlformats.org/officeDocument/2006/relationships/image" Target="../media/image82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10.jpg"/><Relationship Id="rId7" Type="http://schemas.openxmlformats.org/officeDocument/2006/relationships/image" Target="../media/image8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77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10.jpg"/><Relationship Id="rId7" Type="http://schemas.openxmlformats.org/officeDocument/2006/relationships/image" Target="../media/image8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0" Type="http://schemas.openxmlformats.org/officeDocument/2006/relationships/image" Target="../media/image78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0.jpg"/><Relationship Id="rId7" Type="http://schemas.openxmlformats.org/officeDocument/2006/relationships/image" Target="../media/image84.png"/><Relationship Id="rId12" Type="http://schemas.openxmlformats.org/officeDocument/2006/relationships/image" Target="../media/image92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0" Type="http://schemas.openxmlformats.org/officeDocument/2006/relationships/image" Target="../media/image83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image" Target="../media/image10.jpg"/><Relationship Id="rId7" Type="http://schemas.openxmlformats.org/officeDocument/2006/relationships/image" Target="../media/image84.png"/><Relationship Id="rId12" Type="http://schemas.openxmlformats.org/officeDocument/2006/relationships/image" Target="../media/image9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png"/><Relationship Id="rId3" Type="http://schemas.openxmlformats.org/officeDocument/2006/relationships/image" Target="../media/image10.jpg"/><Relationship Id="rId7" Type="http://schemas.openxmlformats.org/officeDocument/2006/relationships/image" Target="../media/image84.png"/><Relationship Id="rId12" Type="http://schemas.openxmlformats.org/officeDocument/2006/relationships/image" Target="../media/image94.png"/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png"/><Relationship Id="rId3" Type="http://schemas.openxmlformats.org/officeDocument/2006/relationships/image" Target="../media/image10.jpg"/><Relationship Id="rId7" Type="http://schemas.openxmlformats.org/officeDocument/2006/relationships/image" Target="../media/image84.png"/><Relationship Id="rId12" Type="http://schemas.openxmlformats.org/officeDocument/2006/relationships/image" Target="../media/image94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11" Type="http://schemas.openxmlformats.org/officeDocument/2006/relationships/image" Target="../media/image89.png"/><Relationship Id="rId5" Type="http://schemas.openxmlformats.org/officeDocument/2006/relationships/image" Target="../media/image80.png"/><Relationship Id="rId15" Type="http://schemas.openxmlformats.org/officeDocument/2006/relationships/image" Target="../media/image100.png"/><Relationship Id="rId10" Type="http://schemas.openxmlformats.org/officeDocument/2006/relationships/image" Target="../media/image88.png"/><Relationship Id="rId4" Type="http://schemas.openxmlformats.org/officeDocument/2006/relationships/image" Target="../media/image79.png"/><Relationship Id="rId9" Type="http://schemas.openxmlformats.org/officeDocument/2006/relationships/image" Target="../media/image76.png"/><Relationship Id="rId14" Type="http://schemas.openxmlformats.org/officeDocument/2006/relationships/image" Target="../media/image9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10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35877"/>
            <a:ext cx="7150443" cy="402212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188042" y="667265"/>
            <a:ext cx="5746407" cy="13183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AU" dirty="0" smtClean="0"/>
              <a:t>Lecture 1: Elementary quantum algorithms</a:t>
            </a:r>
            <a:endParaRPr lang="en-CA" sz="4500" dirty="0" smtClean="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624809" y="2619587"/>
            <a:ext cx="2380734" cy="7829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2600" dirty="0" smtClean="0">
                <a:solidFill>
                  <a:schemeClr val="folHlink"/>
                </a:solidFill>
              </a:rPr>
              <a:t>Dominic Berry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CA" sz="1800" i="1" dirty="0" smtClean="0">
                <a:solidFill>
                  <a:srgbClr val="0000FF"/>
                </a:solidFill>
              </a:rPr>
              <a:t>Macquarie University</a:t>
            </a:r>
            <a:endParaRPr lang="en-CA" sz="1800" i="1" dirty="0">
              <a:solidFill>
                <a:srgbClr val="0000FF"/>
              </a:solidFill>
            </a:endParaRPr>
          </a:p>
        </p:txBody>
      </p:sp>
      <p:pic>
        <p:nvPicPr>
          <p:cNvPr id="4102" name="Picture 21" descr="mq-inline-rg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11113"/>
            <a:ext cx="2846388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631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other part: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27325" y="1161535"/>
                <a:ext cx="8707138" cy="5696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We can’t just calculate many values of a function, we need some way to interfere them to obtain some </a:t>
                </a:r>
                <a:r>
                  <a:rPr lang="en-AU" sz="2000" i="1" kern="0" dirty="0" smtClean="0"/>
                  <a:t>global</a:t>
                </a:r>
                <a:r>
                  <a:rPr lang="en-AU" sz="2000" kern="0" dirty="0" smtClean="0"/>
                  <a:t> property of the </a:t>
                </a:r>
                <a:r>
                  <a:rPr lang="en-AU" sz="2000" kern="0" smtClean="0"/>
                  <a:t>function.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smtClean="0"/>
                  <a:t>Universal sets of gates:</a:t>
                </a:r>
                <a:endParaRPr lang="en-AU" sz="2000" kern="0" dirty="0"/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The </a:t>
                </a:r>
                <a:r>
                  <a:rPr lang="en-AU" sz="2000" kern="0" err="1" smtClean="0"/>
                  <a:t>Hadamard</a:t>
                </a:r>
                <a:r>
                  <a:rPr lang="en-AU" sz="2000" kern="0" smtClean="0"/>
                  <a:t> gate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:r>
                  <a:rPr lang="en-AU" sz="2000" kern="0"/>
                  <a:t> </a:t>
                </a:r>
                <a:r>
                  <a:rPr lang="en-AU" sz="2000" kern="0" smtClean="0"/>
                  <a:t>      together with the Toffoli gate is universal for real unitaries.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:r>
                  <a:rPr lang="en-AU" sz="2000" kern="0" dirty="0" smtClean="0"/>
                  <a:t>       </a:t>
                </a:r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AU" sz="2000" kern="0" dirty="0" smtClean="0"/>
                  <a:t>The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/8</m:t>
                    </m:r>
                  </m:oMath>
                </a14:m>
                <a:r>
                  <a:rPr lang="en-AU" sz="2000" kern="0" dirty="0" smtClean="0"/>
                  <a:t> or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AU" sz="2000" kern="0" dirty="0" smtClean="0"/>
                  <a:t> </a:t>
                </a:r>
                <a:r>
                  <a:rPr lang="en-AU" sz="2000" kern="0" smtClean="0"/>
                  <a:t>gate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ts val="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i="1" ker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p>
                                  <m:sSup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𝑒</m:t>
                                    </m:r>
                                  </m:e>
                                  <m:sup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𝜋</m:t>
                                    </m:r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/4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kern="0" dirty="0" smtClean="0"/>
              </a:p>
              <a:p>
                <a:pPr marL="541338" indent="-504000" eaLnBrk="1" hangingPunct="1">
                  <a:spcBef>
                    <a:spcPts val="0"/>
                  </a:spcBef>
                  <a:spcAft>
                    <a:spcPts val="600"/>
                  </a:spcAft>
                  <a:buNone/>
                </a:pPr>
                <a:r>
                  <a:rPr lang="en-AU" sz="2000" kern="0"/>
                  <a:t> </a:t>
                </a:r>
                <a:r>
                  <a:rPr lang="en-AU" sz="2000" kern="0" smtClean="0"/>
                  <a:t>      together with the Hadamard and CNOT is universal.</a:t>
                </a:r>
                <a:endParaRPr lang="en-AU" sz="2000" kern="0" dirty="0" smtClean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5" y="1161535"/>
                <a:ext cx="8707138" cy="5696465"/>
              </a:xfrm>
              <a:prstGeom prst="rect">
                <a:avLst/>
              </a:prstGeom>
              <a:blipFill rotWithShape="0">
                <a:blip r:embed="rId2"/>
                <a:stretch>
                  <a:fillRect l="-210" t="-535" r="-21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8400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Deutsch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64524" cy="5627703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Problem:</a:t>
                </a:r>
                <a:r>
                  <a:rPr lang="en-AU" sz="20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mapping bits to bits, determine if it is one-to-one [i.e.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AU" sz="2000" dirty="0" smtClean="0"/>
                  <a:t>].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dirty="0" smtClean="0"/>
                  <a:t>Classically we need to evaluate both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AU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dirty="0" smtClean="0"/>
                  <a:t>Quantum algorithm:</a:t>
                </a:r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b="0" dirty="0" smtClean="0"/>
                  <a:t>Start with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2000" b="0" dirty="0" smtClean="0"/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AU" sz="2000" dirty="0" smtClean="0"/>
                  <a:t>Perform a </a:t>
                </a:r>
                <a:r>
                  <a:rPr lang="en-AU" sz="2000" dirty="0" err="1" smtClean="0"/>
                  <a:t>Hadamard</a:t>
                </a:r>
                <a:r>
                  <a:rPr lang="en-AU" sz="2000" dirty="0" smtClean="0"/>
                  <a:t> on both </a:t>
                </a:r>
                <a:r>
                  <a:rPr lang="en-AU" sz="2000" dirty="0" err="1" smtClean="0"/>
                  <a:t>qubits</a:t>
                </a:r>
                <a:r>
                  <a:rPr lang="en-AU" sz="2000" dirty="0" smtClean="0"/>
                  <a:t> to give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−|1〉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0"/>
                  </a:spcAft>
                  <a:buFont typeface="+mj-lt"/>
                  <a:buAutoNum type="arabicPeriod" startAt="3"/>
                </a:pPr>
                <a:r>
                  <a:rPr lang="en-AU" sz="2000" b="0" dirty="0" smtClean="0"/>
                  <a:t>Apply the gate mapping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〉↦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dirty="0" smtClean="0"/>
                  <a:t> to give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1⊕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−|1⊕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(1)〉}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0"/>
                  </a:spcAft>
                  <a:buFont typeface="+mj-lt"/>
                  <a:buAutoNum type="arabicPeriod" startAt="4"/>
                </a:pPr>
                <a:r>
                  <a:rPr lang="en-AU" sz="2000" dirty="0" smtClean="0"/>
                  <a:t>Apply </a:t>
                </a:r>
                <a:r>
                  <a:rPr lang="en-AU" sz="2000" dirty="0" err="1" smtClean="0"/>
                  <a:t>Hadamard</a:t>
                </a:r>
                <a:r>
                  <a:rPr lang="en-AU" sz="2000" dirty="0" smtClean="0"/>
                  <a:t> on </a:t>
                </a:r>
                <a:r>
                  <a:rPr lang="en-AU" sz="2000" dirty="0" err="1" smtClean="0"/>
                  <a:t>qubit</a:t>
                </a:r>
                <a:r>
                  <a:rPr lang="en-AU" sz="2000" dirty="0" smtClean="0"/>
                  <a:t> 2 to give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}+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64524" cy="5627703"/>
              </a:xfrm>
              <a:blipFill rotWithShape="0">
                <a:blip r:embed="rId2"/>
                <a:stretch>
                  <a:fillRect l="-242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David Deutsch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853005"/>
            <a:ext cx="1473510" cy="2175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6501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Deutsch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64524" cy="5627703"/>
              </a:xfrm>
            </p:spPr>
            <p:txBody>
              <a:bodyPr/>
              <a:lstStyle/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b="0" dirty="0" smtClean="0"/>
                  <a:t>Start with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2000" b="0" dirty="0" smtClean="0"/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2"/>
                </a:pPr>
                <a:r>
                  <a:rPr lang="en-AU" sz="2000" dirty="0" smtClean="0"/>
                  <a:t>Perform a </a:t>
                </a:r>
                <a:r>
                  <a:rPr lang="en-AU" sz="2000" dirty="0" err="1" smtClean="0"/>
                  <a:t>Hadamard</a:t>
                </a:r>
                <a:r>
                  <a:rPr lang="en-AU" sz="2000" dirty="0" smtClean="0"/>
                  <a:t> on both </a:t>
                </a:r>
                <a:r>
                  <a:rPr lang="en-AU" sz="2000" dirty="0" err="1" smtClean="0"/>
                  <a:t>qubits</a:t>
                </a:r>
                <a:r>
                  <a:rPr lang="en-AU" sz="2000" dirty="0" smtClean="0"/>
                  <a:t>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−|1〉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3"/>
                </a:pPr>
                <a:r>
                  <a:rPr lang="en-AU" sz="2000" b="0" dirty="0" smtClean="0"/>
                  <a:t>Apply the gate mapping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〉↦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⊕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dirty="0" smtClean="0"/>
                  <a:t>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1⊕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−|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1⊕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sz="200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(1)〉}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4"/>
                </a:pPr>
                <a:r>
                  <a:rPr lang="en-AU" sz="2000" dirty="0" smtClean="0"/>
                  <a:t>Apply </a:t>
                </a:r>
                <a:r>
                  <a:rPr lang="en-AU" sz="2000" dirty="0" err="1" smtClean="0"/>
                  <a:t>Hadamard</a:t>
                </a:r>
                <a:r>
                  <a:rPr lang="en-AU" sz="2000" dirty="0" smtClean="0"/>
                  <a:t> on </a:t>
                </a:r>
                <a:r>
                  <a:rPr lang="en-AU" sz="2000" dirty="0" err="1" smtClean="0"/>
                  <a:t>qubit</a:t>
                </a:r>
                <a:r>
                  <a:rPr lang="en-AU" sz="2000" dirty="0" smtClean="0"/>
                  <a:t> 2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</m:sup>
                          </m:s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}+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{</m:t>
                          </m:r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2000" dirty="0" smtClean="0"/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5"/>
                </a:pPr>
                <a:r>
                  <a:rPr lang="en-AU" sz="2000" dirty="0" smtClean="0"/>
                  <a:t>Apply </a:t>
                </a:r>
                <a:r>
                  <a:rPr lang="en-AU" sz="2000" dirty="0" err="1" smtClean="0"/>
                  <a:t>Hadamard</a:t>
                </a:r>
                <a:r>
                  <a:rPr lang="en-AU" sz="2000" dirty="0" smtClean="0"/>
                  <a:t> on </a:t>
                </a:r>
                <a:r>
                  <a:rPr lang="en-AU" sz="2000" dirty="0" err="1" smtClean="0"/>
                  <a:t>qubit</a:t>
                </a:r>
                <a:r>
                  <a:rPr lang="en-AU" sz="2000" dirty="0" smtClean="0"/>
                  <a:t> 1 to give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{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−|1〉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 startAt="6"/>
                </a:pPr>
                <a:r>
                  <a:rPr lang="en-AU" sz="2000" dirty="0" smtClean="0"/>
                  <a:t>Rearranging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d>
                            <m:dPr>
                              <m:begChr m:val="{"/>
                              <m:endChr m:val="}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20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e>
                                  </m:d>
                                </m:sup>
                              </m:sSup>
                            </m:e>
                          </m:d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64524" cy="5627703"/>
              </a:xfrm>
              <a:blipFill rotWithShape="0">
                <a:blip r:embed="rId2"/>
                <a:stretch>
                  <a:fillRect l="-242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David Deutsch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853005"/>
            <a:ext cx="1473510" cy="2175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1985</a:t>
            </a:r>
            <a:endParaRPr lang="en-AU" dirty="0"/>
          </a:p>
        </p:txBody>
      </p:sp>
      <p:sp>
        <p:nvSpPr>
          <p:cNvPr id="7" name="Left Brace 6"/>
          <p:cNvSpPr/>
          <p:nvPr/>
        </p:nvSpPr>
        <p:spPr bwMode="auto">
          <a:xfrm rot="16200000" flipH="1">
            <a:off x="2611515" y="4995992"/>
            <a:ext cx="205193" cy="2134114"/>
          </a:xfrm>
          <a:prstGeom prst="leftBrace">
            <a:avLst>
              <a:gd name="adj1" fmla="val 39284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1" name="Straight Arrow Connector 10"/>
          <p:cNvCxnSpPr>
            <a:stCxn id="13" idx="2"/>
            <a:endCxn id="7" idx="1"/>
          </p:cNvCxnSpPr>
          <p:nvPr/>
        </p:nvCxnSpPr>
        <p:spPr bwMode="auto">
          <a:xfrm>
            <a:off x="1747260" y="5256130"/>
            <a:ext cx="966852" cy="70432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14" idx="2"/>
            <a:endCxn id="19" idx="1"/>
          </p:cNvCxnSpPr>
          <p:nvPr/>
        </p:nvCxnSpPr>
        <p:spPr bwMode="auto">
          <a:xfrm flipH="1">
            <a:off x="5700329" y="5321001"/>
            <a:ext cx="746355" cy="67096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7325" y="4240467"/>
                <a:ext cx="2839870" cy="1015663"/>
              </a:xfrm>
              <a:prstGeom prst="rect">
                <a:avLst/>
              </a:prstGeom>
              <a:solidFill>
                <a:schemeClr val="accent1"/>
              </a:solidFill>
              <a:ln w="158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If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(0)=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AU" sz="2000" dirty="0" smtClean="0"/>
                  <a:t>then we only get this part </a:t>
                </a:r>
                <a:r>
                  <a:rPr lang="en-AU" sz="2000" dirty="0" smtClean="0">
                    <a:sym typeface="Symbol" panose="05050102010706020507" pitchFamily="18" charset="2"/>
                  </a:rPr>
                  <a:t> </a:t>
                </a:r>
                <a:r>
                  <a:rPr lang="en-AU" sz="2000" dirty="0" err="1" smtClean="0">
                    <a:sym typeface="Symbol" panose="05050102010706020507" pitchFamily="18" charset="2"/>
                  </a:rPr>
                  <a:t>qubit</a:t>
                </a:r>
                <a:r>
                  <a:rPr lang="en-AU" sz="2000" dirty="0" smtClean="0">
                    <a:sym typeface="Symbol" panose="05050102010706020507" pitchFamily="18" charset="2"/>
                  </a:rPr>
                  <a:t> 1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25" y="4240467"/>
                <a:ext cx="2839870" cy="1015663"/>
              </a:xfrm>
              <a:prstGeom prst="rect">
                <a:avLst/>
              </a:prstGeom>
              <a:blipFill rotWithShape="0">
                <a:blip r:embed="rId4"/>
                <a:stretch>
                  <a:fillRect l="-2132" t="-2367" b="-9467"/>
                </a:stretch>
              </a:blipFill>
              <a:ln w="158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026749" y="4305338"/>
                <a:ext cx="2839870" cy="1015663"/>
              </a:xfrm>
              <a:prstGeom prst="rect">
                <a:avLst/>
              </a:prstGeom>
              <a:solidFill>
                <a:schemeClr val="accent1"/>
              </a:solidFill>
              <a:ln w="15875">
                <a:solidFill>
                  <a:schemeClr val="accent6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If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(1) </m:t>
                    </m:r>
                  </m:oMath>
                </a14:m>
                <a:r>
                  <a:rPr lang="en-AU" sz="2000" dirty="0" smtClean="0"/>
                  <a:t>then we only get this part </a:t>
                </a:r>
                <a:r>
                  <a:rPr lang="en-AU" sz="2000" dirty="0" smtClean="0">
                    <a:sym typeface="Symbol" panose="05050102010706020507" pitchFamily="18" charset="2"/>
                  </a:rPr>
                  <a:t> </a:t>
                </a:r>
                <a:r>
                  <a:rPr lang="en-AU" sz="2000" dirty="0" err="1" smtClean="0">
                    <a:sym typeface="Symbol" panose="05050102010706020507" pitchFamily="18" charset="2"/>
                  </a:rPr>
                  <a:t>qubit</a:t>
                </a:r>
                <a:r>
                  <a:rPr lang="en-AU" sz="2000" dirty="0" smtClean="0">
                    <a:sym typeface="Symbol" panose="05050102010706020507" pitchFamily="18" charset="2"/>
                  </a:rPr>
                  <a:t> 1 is in state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6749" y="4305338"/>
                <a:ext cx="2839870" cy="1015663"/>
              </a:xfrm>
              <a:prstGeom prst="rect">
                <a:avLst/>
              </a:prstGeom>
              <a:blipFill rotWithShape="0">
                <a:blip r:embed="rId5"/>
                <a:stretch>
                  <a:fillRect l="-2137" t="-1765" b="-8824"/>
                </a:stretch>
              </a:blipFill>
              <a:ln w="15875">
                <a:solidFill>
                  <a:schemeClr val="accent6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Left Brace 18"/>
          <p:cNvSpPr/>
          <p:nvPr/>
        </p:nvSpPr>
        <p:spPr bwMode="auto">
          <a:xfrm rot="16200000" flipH="1">
            <a:off x="5597732" y="5027502"/>
            <a:ext cx="205193" cy="2134114"/>
          </a:xfrm>
          <a:prstGeom prst="leftBrace">
            <a:avLst>
              <a:gd name="adj1" fmla="val 39284"/>
              <a:gd name="adj2" fmla="val 50000"/>
            </a:avLst>
          </a:prstGeom>
          <a:noFill/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16141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Deutsch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64524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Problem:</a:t>
                </a:r>
                <a:r>
                  <a:rPr lang="en-AU" sz="20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mapping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bit to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bit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AU" sz="2000" dirty="0"/>
                  <a:t>, determine if it is </a:t>
                </a:r>
                <a:r>
                  <a:rPr lang="en-AU" sz="2000" dirty="0" smtClean="0"/>
                  <a:t>either </a:t>
                </a:r>
                <a:r>
                  <a:rPr lang="en-AU" sz="2000" i="1" dirty="0" smtClean="0"/>
                  <a:t>constant</a:t>
                </a:r>
                <a:r>
                  <a:rPr lang="en-AU" sz="2000" dirty="0" smtClean="0"/>
                  <a:t> or </a:t>
                </a:r>
                <a:r>
                  <a:rPr lang="en-AU" sz="2000" i="1" dirty="0" smtClean="0"/>
                  <a:t>balanced</a:t>
                </a:r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Classically we need to evaluate both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AU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Deutsch quantum algorithm gives result with </a:t>
                </a:r>
                <a:r>
                  <a:rPr lang="en-AU" sz="2000" b="1" dirty="0" smtClean="0"/>
                  <a:t>one</a:t>
                </a:r>
                <a:r>
                  <a:rPr lang="en-AU" sz="2000" dirty="0" smtClean="0"/>
                  <a:t> function evaluation.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Quantum algorithm has two crucial steps: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dirty="0" smtClean="0"/>
                  <a:t>Calculate the function on both input values simultaneously.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dirty="0" smtClean="0"/>
                  <a:t>Interfere the result.</a:t>
                </a: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64524" cy="5627703"/>
              </a:xfrm>
              <a:blipFill rotWithShape="0">
                <a:blip r:embed="rId2"/>
                <a:stretch>
                  <a:fillRect l="-242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David Deutsch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853005"/>
            <a:ext cx="1473510" cy="2175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5513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Deutsch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8"/>
                <a:ext cx="7564524" cy="3073974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Problem:</a:t>
                </a:r>
                <a:r>
                  <a:rPr lang="en-AU" sz="20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mapping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bit to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bit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 dirty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{0,1}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AU" sz="2000" dirty="0"/>
                  <a:t>, determine if it is </a:t>
                </a:r>
                <a:r>
                  <a:rPr lang="en-AU" sz="2000" dirty="0" smtClean="0"/>
                  <a:t>either </a:t>
                </a:r>
                <a:r>
                  <a:rPr lang="en-AU" sz="2000" i="1" dirty="0" smtClean="0"/>
                  <a:t>constant</a:t>
                </a:r>
                <a:r>
                  <a:rPr lang="en-AU" sz="2000" dirty="0" smtClean="0"/>
                  <a:t> or </a:t>
                </a:r>
                <a:r>
                  <a:rPr lang="en-AU" sz="2000" i="1" dirty="0" smtClean="0"/>
                  <a:t>balanced</a:t>
                </a:r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Classically we need to evaluate both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(0)</m:t>
                    </m:r>
                  </m:oMath>
                </a14:m>
                <a:r>
                  <a:rPr lang="en-AU" sz="2000" dirty="0" smtClean="0"/>
                  <a:t> and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Deutsch quantum algorithm gives result with </a:t>
                </a:r>
                <a:r>
                  <a:rPr lang="en-AU" sz="2000" b="1" dirty="0" smtClean="0"/>
                  <a:t>one</a:t>
                </a:r>
                <a:r>
                  <a:rPr lang="en-AU" sz="2000" dirty="0" smtClean="0"/>
                  <a:t> function evaluation.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8"/>
                <a:ext cx="7564524" cy="3073974"/>
              </a:xfrm>
              <a:blipFill rotWithShape="0">
                <a:blip r:embed="rId2"/>
                <a:stretch>
                  <a:fillRect l="-242" t="-99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David Deutsch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853005"/>
            <a:ext cx="1473510" cy="2175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1985</a:t>
            </a:r>
            <a:endParaRPr lang="en-AU" dirty="0"/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1441622" y="5002382"/>
            <a:ext cx="36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1441622" y="5981518"/>
            <a:ext cx="36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027011" y="5843018"/>
                <a:ext cx="349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1" y="5843018"/>
                <a:ext cx="349455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2414" t="-2222" r="-20690" b="-35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027011" y="4853777"/>
                <a:ext cx="349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|0〉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1" y="4853777"/>
                <a:ext cx="34945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2414" r="-20690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 bwMode="auto">
              <a:xfrm>
                <a:off x="1910432" y="4826111"/>
                <a:ext cx="345989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0432" y="4826111"/>
                <a:ext cx="345989" cy="352541"/>
              </a:xfrm>
              <a:prstGeom prst="rect">
                <a:avLst/>
              </a:prstGeom>
              <a:blipFill rotWithShape="0">
                <a:blip r:embed="rId6"/>
                <a:stretch>
                  <a:fillRect l="-10169" r="-10169" b="-11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1910433" y="5805246"/>
                <a:ext cx="345989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0433" y="5805246"/>
                <a:ext cx="345989" cy="352541"/>
              </a:xfrm>
              <a:prstGeom prst="rect">
                <a:avLst/>
              </a:prstGeom>
              <a:blipFill rotWithShape="0">
                <a:blip r:embed="rId7"/>
                <a:stretch>
                  <a:fillRect l="-10169" r="-10169" b="-1333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 bwMode="auto">
              <a:xfrm>
                <a:off x="2825579" y="4826111"/>
                <a:ext cx="815545" cy="133167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b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5579" y="4826111"/>
                <a:ext cx="815545" cy="133167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4166885" y="4826110"/>
                <a:ext cx="345989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6885" y="4826110"/>
                <a:ext cx="345989" cy="352541"/>
              </a:xfrm>
              <a:prstGeom prst="rect">
                <a:avLst/>
              </a:prstGeom>
              <a:blipFill rotWithShape="0">
                <a:blip r:embed="rId9"/>
                <a:stretch>
                  <a:fillRect l="-12069" r="-10345" b="-11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 bwMode="auto">
              <a:xfrm>
                <a:off x="4166884" y="5784093"/>
                <a:ext cx="345989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6884" y="5784093"/>
                <a:ext cx="345989" cy="352541"/>
              </a:xfrm>
              <a:prstGeom prst="rect">
                <a:avLst/>
              </a:prstGeom>
              <a:blipFill rotWithShape="0">
                <a:blip r:embed="rId10"/>
                <a:stretch>
                  <a:fillRect l="-12069" r="-10345" b="-11667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Flowchart: Delay 18"/>
          <p:cNvSpPr/>
          <p:nvPr/>
        </p:nvSpPr>
        <p:spPr bwMode="auto">
          <a:xfrm>
            <a:off x="5038635" y="4825851"/>
            <a:ext cx="266533" cy="3528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3708" y="4807610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measurement</a:t>
            </a:r>
            <a:endParaRPr lang="en-AU" sz="1800" dirty="0"/>
          </a:p>
        </p:txBody>
      </p:sp>
      <p:sp>
        <p:nvSpPr>
          <p:cNvPr id="22" name="Oval 21"/>
          <p:cNvSpPr/>
          <p:nvPr/>
        </p:nvSpPr>
        <p:spPr bwMode="auto">
          <a:xfrm>
            <a:off x="4051878" y="4721734"/>
            <a:ext cx="576000" cy="574765"/>
          </a:xfrm>
          <a:prstGeom prst="ellipse">
            <a:avLst/>
          </a:pr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1695116" y="4596258"/>
            <a:ext cx="2260925" cy="1791381"/>
          </a:xfrm>
          <a:custGeom>
            <a:avLst/>
            <a:gdLst>
              <a:gd name="connsiteX0" fmla="*/ 115791 w 2260925"/>
              <a:gd name="connsiteY0" fmla="*/ 163888 h 2046796"/>
              <a:gd name="connsiteX1" fmla="*/ 107554 w 2260925"/>
              <a:gd name="connsiteY1" fmla="*/ 872342 h 2046796"/>
              <a:gd name="connsiteX2" fmla="*/ 840721 w 2260925"/>
              <a:gd name="connsiteY2" fmla="*/ 913531 h 2046796"/>
              <a:gd name="connsiteX3" fmla="*/ 964289 w 2260925"/>
              <a:gd name="connsiteY3" fmla="*/ 1852645 h 2046796"/>
              <a:gd name="connsiteX4" fmla="*/ 2142300 w 2260925"/>
              <a:gd name="connsiteY4" fmla="*/ 1893834 h 2046796"/>
              <a:gd name="connsiteX5" fmla="*/ 2109348 w 2260925"/>
              <a:gd name="connsiteY5" fmla="*/ 180364 h 2046796"/>
              <a:gd name="connsiteX6" fmla="*/ 1161997 w 2260925"/>
              <a:gd name="connsiteY6" fmla="*/ 48558 h 2046796"/>
              <a:gd name="connsiteX7" fmla="*/ 115791 w 2260925"/>
              <a:gd name="connsiteY7" fmla="*/ 163888 h 2046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60925" h="2046796">
                <a:moveTo>
                  <a:pt x="115791" y="163888"/>
                </a:moveTo>
                <a:cubicBezTo>
                  <a:pt x="-59950" y="301185"/>
                  <a:pt x="-13268" y="747401"/>
                  <a:pt x="107554" y="872342"/>
                </a:cubicBezTo>
                <a:cubicBezTo>
                  <a:pt x="228376" y="997283"/>
                  <a:pt x="697932" y="750147"/>
                  <a:pt x="840721" y="913531"/>
                </a:cubicBezTo>
                <a:cubicBezTo>
                  <a:pt x="983510" y="1076915"/>
                  <a:pt x="747359" y="1689261"/>
                  <a:pt x="964289" y="1852645"/>
                </a:cubicBezTo>
                <a:cubicBezTo>
                  <a:pt x="1181219" y="2016029"/>
                  <a:pt x="1951457" y="2172547"/>
                  <a:pt x="2142300" y="1893834"/>
                </a:cubicBezTo>
                <a:cubicBezTo>
                  <a:pt x="2333143" y="1615121"/>
                  <a:pt x="2272732" y="487910"/>
                  <a:pt x="2109348" y="180364"/>
                </a:cubicBezTo>
                <a:cubicBezTo>
                  <a:pt x="1945964" y="-127182"/>
                  <a:pt x="1492884" y="52677"/>
                  <a:pt x="1161997" y="48558"/>
                </a:cubicBezTo>
                <a:cubicBezTo>
                  <a:pt x="831111" y="44439"/>
                  <a:pt x="291532" y="26591"/>
                  <a:pt x="115791" y="163888"/>
                </a:cubicBezTo>
                <a:close/>
              </a:path>
            </a:pathLst>
          </a:custGeom>
          <a:noFill/>
          <a:ln w="127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97695" y="4042674"/>
            <a:ext cx="21733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Calculate the function on both input values simultaneously.</a:t>
            </a:r>
            <a:endParaRPr lang="en-AU" sz="1600" dirty="0"/>
          </a:p>
        </p:txBody>
      </p:sp>
      <p:sp>
        <p:nvSpPr>
          <p:cNvPr id="27" name="TextBox 26"/>
          <p:cNvSpPr txBox="1"/>
          <p:nvPr/>
        </p:nvSpPr>
        <p:spPr>
          <a:xfrm>
            <a:off x="4211171" y="4390472"/>
            <a:ext cx="19214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 smtClean="0"/>
              <a:t>Interfere the result.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39599839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 animBg="1"/>
      <p:bldP spid="20" grpId="0" animBg="1"/>
      <p:bldP spid="24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522818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Deutsch-</a:t>
            </a:r>
            <a:r>
              <a:rPr lang="en-AU" dirty="0" err="1" smtClean="0"/>
              <a:t>Jozsa</a:t>
            </a:r>
            <a:r>
              <a:rPr lang="en-AU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1999"/>
                <a:ext cx="7564524" cy="3189341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Problem:</a:t>
                </a:r>
                <a:r>
                  <a:rPr lang="en-AU" sz="20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mapping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2000" dirty="0" smtClean="0"/>
                  <a:t> bits to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bit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AU" sz="200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AU" sz="2000" dirty="0" smtClean="0"/>
                  <a:t>, determine </a:t>
                </a:r>
                <a:r>
                  <a:rPr lang="en-AU" sz="2000" dirty="0"/>
                  <a:t>if it is either </a:t>
                </a:r>
                <a:r>
                  <a:rPr lang="en-AU" sz="2000" i="1" dirty="0"/>
                  <a:t>constant</a:t>
                </a:r>
                <a:r>
                  <a:rPr lang="en-AU" sz="2000" dirty="0"/>
                  <a:t> or </a:t>
                </a:r>
                <a:r>
                  <a:rPr lang="en-AU" sz="2000" i="1" dirty="0"/>
                  <a:t>balanced</a:t>
                </a:r>
                <a:r>
                  <a:rPr lang="en-AU" sz="2000" dirty="0" smtClean="0"/>
                  <a:t>.  There is a </a:t>
                </a:r>
                <a:r>
                  <a:rPr lang="en-AU" sz="2000" i="1" dirty="0" smtClean="0"/>
                  <a:t>promise</a:t>
                </a:r>
                <a:r>
                  <a:rPr lang="en-AU" sz="2000" dirty="0" smtClean="0"/>
                  <a:t> that it is either.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Classically we need to evaluate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AU" sz="2000" dirty="0" smtClean="0"/>
                  <a:t> values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smtClean="0"/>
                  <a:t>Deutsch-Jozsa </a:t>
                </a:r>
                <a:r>
                  <a:rPr lang="en-AU" sz="2000" dirty="0" smtClean="0"/>
                  <a:t>quantum algorithm gives result with </a:t>
                </a:r>
                <a:r>
                  <a:rPr lang="en-AU" sz="2000" b="1" dirty="0" smtClean="0"/>
                  <a:t>one</a:t>
                </a:r>
                <a:r>
                  <a:rPr lang="en-AU" sz="2000" dirty="0" smtClean="0"/>
                  <a:t> function evaluation.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1999"/>
                <a:ext cx="7564524" cy="3189341"/>
              </a:xfrm>
              <a:blipFill rotWithShape="0">
                <a:blip r:embed="rId2"/>
                <a:stretch>
                  <a:fillRect l="-242" t="-9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David Deutsch</a:t>
            </a:r>
            <a:endParaRPr lang="en-AU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853005"/>
            <a:ext cx="1473510" cy="2175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1992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41" t="4796" r="37515" b="51375"/>
          <a:stretch/>
        </p:blipFill>
        <p:spPr>
          <a:xfrm>
            <a:off x="7477767" y="3672769"/>
            <a:ext cx="1473510" cy="17819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4639" y="5441022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Richard </a:t>
            </a:r>
            <a:r>
              <a:rPr lang="en-AU" sz="1400" dirty="0" err="1" smtClean="0"/>
              <a:t>Jozsa</a:t>
            </a:r>
            <a:endParaRPr lang="en-AU" sz="1400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441622" y="5002382"/>
            <a:ext cx="36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1441622" y="5981518"/>
            <a:ext cx="360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027011" y="5843018"/>
                <a:ext cx="349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7011" y="5843018"/>
                <a:ext cx="349455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22414" t="-2222" r="-20690" b="-3555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21066" y="4853777"/>
                <a:ext cx="638123" cy="2884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⊗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66" y="4853777"/>
                <a:ext cx="638123" cy="288477"/>
              </a:xfrm>
              <a:prstGeom prst="rect">
                <a:avLst/>
              </a:prstGeom>
              <a:blipFill rotWithShape="0">
                <a:blip r:embed="rId6"/>
                <a:stretch>
                  <a:fillRect t="-4167" r="-962" b="-833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 bwMode="auto">
              <a:xfrm>
                <a:off x="1754658" y="4826111"/>
                <a:ext cx="708453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𝐻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⊗</m:t>
                          </m:r>
                          <m: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4658" y="4826111"/>
                <a:ext cx="708453" cy="3525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 bwMode="auto">
              <a:xfrm>
                <a:off x="1910433" y="5805246"/>
                <a:ext cx="345989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10433" y="5805246"/>
                <a:ext cx="345989" cy="352541"/>
              </a:xfrm>
              <a:prstGeom prst="rect">
                <a:avLst/>
              </a:prstGeom>
              <a:blipFill rotWithShape="0">
                <a:blip r:embed="rId8"/>
                <a:stretch>
                  <a:fillRect l="-10169" r="-10169" b="-13333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 bwMode="auto">
              <a:xfrm>
                <a:off x="2825579" y="4826111"/>
                <a:ext cx="815545" cy="133167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𝑈</m:t>
                          </m:r>
                        </m:e>
                        <m:sub>
                          <m:r>
                            <a:rPr kumimoji="0" lang="en-AU" sz="2400" b="0" i="1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25579" y="4826111"/>
                <a:ext cx="815545" cy="133167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Flowchart: Delay 19"/>
          <p:cNvSpPr/>
          <p:nvPr/>
        </p:nvSpPr>
        <p:spPr bwMode="auto">
          <a:xfrm>
            <a:off x="5038635" y="4825851"/>
            <a:ext cx="266533" cy="352800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03708" y="4807610"/>
            <a:ext cx="163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dirty="0" smtClean="0"/>
              <a:t>measurement</a:t>
            </a:r>
            <a:endParaRPr lang="en-A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 bwMode="auto">
              <a:xfrm>
                <a:off x="4003592" y="4824401"/>
                <a:ext cx="708453" cy="352541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7200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pPr>
                        <m:e>
                          <m: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𝐻</m:t>
                          </m:r>
                        </m:e>
                        <m:sup>
                          <m: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⊗</m:t>
                          </m:r>
                          <m:r>
                            <a:rPr kumimoji="0" lang="en-AU" sz="24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  <m:t>𝑛</m:t>
                          </m:r>
                        </m:sup>
                      </m:sSup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03592" y="4824401"/>
                <a:ext cx="708453" cy="3525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6524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522818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Phase oracles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4" y="1151999"/>
                <a:ext cx="8536589" cy="4869859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We have previously assumed that the unitary for the function acts as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In both cases we have needed to turn this into a phase in order to make the algorithm work, i.e.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(|0〉−|1〉)=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(|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)〉−|1⊕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)〉)</m:t>
                      </m:r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                                 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〉(|0〉−|1〉)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Instead we can just take the oracle to have this form: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4" y="1151999"/>
                <a:ext cx="8536589" cy="4869859"/>
              </a:xfrm>
              <a:blipFill rotWithShape="0">
                <a:blip r:embed="rId2"/>
                <a:stretch>
                  <a:fillRect l="-214" t="-62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5224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522818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Deutsch-</a:t>
            </a:r>
            <a:r>
              <a:rPr lang="en-AU" dirty="0" err="1" smtClean="0"/>
              <a:t>Jozsa</a:t>
            </a:r>
            <a:r>
              <a:rPr lang="en-AU" dirty="0" smtClean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86497" y="1070918"/>
                <a:ext cx="4464908" cy="5787082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1800" b="1" dirty="0" smtClean="0"/>
                  <a:t>Deutsch algorithm: </a:t>
                </a:r>
                <a:r>
                  <a:rPr lang="en-AU" sz="1800" dirty="0" smtClean="0"/>
                  <a:t>start with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b="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1800" dirty="0" smtClean="0"/>
                  <a:t>The function evaluation yields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1800" dirty="0" smtClean="0"/>
                  <a:t>A </a:t>
                </a:r>
                <a:r>
                  <a:rPr lang="en-AU" sz="1800" err="1" smtClean="0"/>
                  <a:t>Hadamard</a:t>
                </a:r>
                <a:r>
                  <a:rPr lang="en-AU" sz="1800" smtClean="0"/>
                  <a:t> gives</a:t>
                </a:r>
                <a:endParaRPr lang="en-AU" sz="18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18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1800" b="0" i="1" smtClean="0">
                                  <a:latin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1800" dirty="0" smtClean="0"/>
                  <a:t>The probability of measuring </a:t>
                </a:r>
                <a14:m>
                  <m:oMath xmlns:m="http://schemas.openxmlformats.org/officeDocument/2006/math">
                    <m:r>
                      <a:rPr lang="en-AU" sz="1800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1800" dirty="0" smtClean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1800" dirty="0" smtClean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86497" y="1070918"/>
                <a:ext cx="4464908" cy="5787082"/>
              </a:xfrm>
              <a:blipFill rotWithShape="0">
                <a:blip r:embed="rId2"/>
                <a:stretch>
                  <a:fillRect l="-136" t="-63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1992</a:t>
            </a:r>
            <a:endParaRPr lang="en-A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3"/>
              <p:cNvSpPr txBox="1">
                <a:spLocks noChangeArrowheads="1"/>
              </p:cNvSpPr>
              <p:nvPr/>
            </p:nvSpPr>
            <p:spPr bwMode="auto">
              <a:xfrm>
                <a:off x="4551405" y="1072800"/>
                <a:ext cx="4464908" cy="57389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b="1" kern="0" dirty="0" smtClean="0"/>
                  <a:t>Deutsch-</a:t>
                </a:r>
                <a:r>
                  <a:rPr lang="en-AU" sz="1800" b="1" kern="0" dirty="0" err="1" smtClean="0"/>
                  <a:t>Jozsa</a:t>
                </a:r>
                <a:r>
                  <a:rPr lang="en-AU" sz="1800" b="1" kern="0" dirty="0" smtClean="0"/>
                  <a:t> algorithm: </a:t>
                </a:r>
                <a:r>
                  <a:rPr lang="en-AU" sz="1800" kern="0" dirty="0" smtClean="0"/>
                  <a:t>start with</a:t>
                </a:r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kern="0" dirty="0" smtClean="0"/>
              </a:p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kern="0" dirty="0" smtClean="0"/>
                  <a:t>The function evaluation yields</a:t>
                </a:r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kern="0" dirty="0"/>
              </a:p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kern="0" err="1" smtClean="0"/>
                  <a:t>Hadamards</a:t>
                </a:r>
                <a:r>
                  <a:rPr lang="en-AU" sz="1800" kern="0" smtClean="0"/>
                  <a:t> give</a:t>
                </a:r>
                <a:endParaRPr lang="en-AU" sz="1800" kern="0" dirty="0" smtClean="0"/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b="0" i="1" kern="0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800" i="1" ker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180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1800" i="1" kern="0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1800" i="1" kern="0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AU" sz="1800" kern="0" dirty="0"/>
              </a:p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kern="0" dirty="0" smtClean="0"/>
                  <a:t>The probability of measuring </a:t>
                </a:r>
                <a14:m>
                  <m:oMath xmlns:m="http://schemas.openxmlformats.org/officeDocument/2006/math">
                    <m:r>
                      <a:rPr lang="en-AU" sz="1800" i="1" kern="0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1800" kern="0" dirty="0" smtClean="0"/>
                  <a:t> is</a:t>
                </a:r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b="0" i="1" kern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AU" sz="180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sz="1800" i="1" kern="0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AU" sz="1800" b="0" i="1" kern="0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800" b="0" i="1" kern="0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AU" sz="1800" b="0" i="1" kern="0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AU" sz="1800" b="0" i="1" kern="0" smtClean="0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 kern="0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AU" sz="1800" i="1" ker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AU" sz="18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AU" sz="1800" kern="0" dirty="0" smtClean="0"/>
              </a:p>
            </p:txBody>
          </p:sp>
        </mc:Choice>
        <mc:Fallback xmlns="">
          <p:sp>
            <p:nvSpPr>
              <p:cNvPr id="1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1405" y="1072800"/>
                <a:ext cx="4464908" cy="5738952"/>
              </a:xfrm>
              <a:prstGeom prst="rect">
                <a:avLst/>
              </a:prstGeom>
              <a:blipFill rotWithShape="0">
                <a:blip r:embed="rId3"/>
                <a:stretch>
                  <a:fillRect l="-137" t="-63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802453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787399" y="1286933"/>
                <a:ext cx="7890933" cy="5240868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1800" b="1" dirty="0" smtClean="0"/>
                  <a:t>Problem:</a:t>
                </a:r>
                <a:r>
                  <a:rPr lang="en-AU" sz="1800" dirty="0"/>
                  <a:t> Given a function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1800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1800" dirty="0"/>
                  <a:t> mapping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1800" dirty="0"/>
                  <a:t> bit to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1800" dirty="0"/>
                  <a:t> bit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i="1" dirty="0">
                        <a:latin typeface="Cambria Math" panose="02040503050406030204" pitchFamily="18" charset="0"/>
                      </a:rPr>
                      <m:t>:{0,1}→{0,1}</m:t>
                    </m:r>
                  </m:oMath>
                </a14:m>
                <a:r>
                  <a:rPr lang="en-AU" sz="1800" dirty="0" smtClean="0"/>
                  <a:t> </a:t>
                </a:r>
                <a:r>
                  <a:rPr lang="en-AU" sz="1800" smtClean="0"/>
                  <a:t>such that </a:t>
                </a:r>
                <a14:m>
                  <m:oMath xmlns:m="http://schemas.openxmlformats.org/officeDocument/2006/math"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AU" sz="18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1800" smtClean="0"/>
                  <a:t>, determine </a:t>
                </a:r>
                <a14:m>
                  <m:oMath xmlns:m="http://schemas.openxmlformats.org/officeDocument/2006/math">
                    <m:r>
                      <a:rPr lang="en-AU" sz="180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AU" sz="1800" smtClean="0"/>
                  <a:t>.</a:t>
                </a:r>
                <a:endParaRPr lang="en-AU" sz="1800" dirty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en-AU" sz="1800" smtClean="0"/>
              </a:p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smtClean="0"/>
                  <a:t>The </a:t>
                </a:r>
                <a:r>
                  <a:rPr lang="en-AU" sz="1800" dirty="0"/>
                  <a:t>function evaluation yields</a:t>
                </a:r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d>
                            <m:dPr>
                              <m:begChr m:val="|"/>
                              <m:endChr m:val="〉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err="1"/>
                  <a:t>Hadamards</a:t>
                </a:r>
                <a:r>
                  <a:rPr lang="en-AU" sz="1800"/>
                  <a:t> give</a:t>
                </a:r>
                <a:endParaRPr lang="en-AU" sz="1800" dirty="0"/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nary>
                        <m:naryPr>
                          <m:chr m:val="∑"/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18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  <m:sup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  <m:e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d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d>
                                <m:d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sup>
                          </m:sSup>
                          <m:nary>
                            <m:naryPr>
                              <m:chr m:val="∑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=0</m:t>
                              </m:r>
                            </m:sub>
                            <m:sup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〉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AU" sz="1800" dirty="0"/>
              </a:p>
              <a:p>
                <a:pPr eaLnBrk="1" hangingPunct="1">
                  <a:spcBef>
                    <a:spcPts val="400"/>
                  </a:spcBef>
                  <a:spcAft>
                    <a:spcPts val="600"/>
                  </a:spcAft>
                </a:pPr>
                <a:r>
                  <a:rPr lang="en-AU" sz="1800" dirty="0"/>
                  <a:t>The probability of measuring </a:t>
                </a:r>
                <a14:m>
                  <m:oMath xmlns:m="http://schemas.openxmlformats.org/officeDocument/2006/math">
                    <m:r>
                      <a:rPr lang="en-AU" sz="1800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AU" sz="1800" dirty="0"/>
                  <a:t> is</a:t>
                </a:r>
              </a:p>
              <a:p>
                <a:pPr marL="0" indent="0" eaLnBrk="1" hangingPunct="1">
                  <a:spcBef>
                    <a:spcPts val="4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⋅</m:t>
                                      </m:r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18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AU" sz="18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AU" sz="1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ctrl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=0</m:t>
                                  </m:r>
                                </m:sub>
                                <m:sup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p>
                                  </m:sSup>
                                  <m:r>
                                    <a:rPr lang="en-AU" sz="18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AU" sz="18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  <m:r>
                                        <a:rPr lang="en-AU" sz="1800" b="0" i="1" smtClean="0">
                                          <a:latin typeface="Cambria Math" panose="02040503050406030204" pitchFamily="18" charset="0"/>
                                        </a:rPr>
                                        <m:t>)⋅</m:t>
                                      </m:r>
                                      <m:r>
                                        <a:rPr lang="en-AU" sz="18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d>
                        </m:e>
                        <m:sup>
                          <m:r>
                            <a:rPr lang="en-AU" sz="18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AU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AU" sz="1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787399" y="1286933"/>
                <a:ext cx="7890933" cy="5240868"/>
              </a:xfrm>
              <a:blipFill rotWithShape="0">
                <a:blip r:embed="rId2"/>
                <a:stretch>
                  <a:fillRect l="-77" t="-58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017933" y="0"/>
            <a:ext cx="1126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smtClean="0"/>
              <a:t>1993</a:t>
            </a:r>
          </a:p>
          <a:p>
            <a:pPr algn="r"/>
            <a:r>
              <a:rPr lang="en-AU" sz="1600" smtClean="0"/>
              <a:t>Bernstein, </a:t>
            </a:r>
            <a:r>
              <a:rPr lang="en-AU" sz="1600"/>
              <a:t>Vazirani</a:t>
            </a:r>
            <a:endParaRPr lang="en-AU" sz="1600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522818" cy="790575"/>
          </a:xfrm>
        </p:spPr>
        <p:txBody>
          <a:bodyPr/>
          <a:lstStyle/>
          <a:p>
            <a:pPr eaLnBrk="1" hangingPunct="1"/>
            <a:r>
              <a:rPr lang="en-AU" smtClean="0"/>
              <a:t>Fourier sampling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9054461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52037"/>
                <a:ext cx="6954924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Problem:</a:t>
                </a:r>
                <a:r>
                  <a:rPr lang="en-AU" sz="2000" dirty="0" smtClean="0"/>
                  <a:t> Given a function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AU" sz="2000" dirty="0" smtClean="0"/>
                  <a:t> mapping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2000" dirty="0" smtClean="0"/>
                  <a:t> bits to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AU" sz="2000" dirty="0" smtClean="0"/>
                  <a:t> bit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b="0" i="1" dirty="0" smtClean="0">
                                <a:latin typeface="Cambria Math" panose="02040503050406030204" pitchFamily="18" charset="0"/>
                              </a:rPr>
                              <m:t>0,1</m:t>
                            </m:r>
                          </m:e>
                        </m:d>
                      </m:e>
                      <m:sup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AU" sz="2000" i="1" dirty="0">
                        <a:latin typeface="Cambria Math" panose="02040503050406030204" pitchFamily="18" charset="0"/>
                      </a:rPr>
                      <m:t>→{0,1}</m:t>
                    </m:r>
                  </m:oMath>
                </a14:m>
                <a:r>
                  <a:rPr lang="en-AU" sz="2000" dirty="0"/>
                  <a:t>, </a:t>
                </a:r>
                <a:r>
                  <a:rPr lang="en-AU" sz="2000" dirty="0" smtClean="0"/>
                  <a:t>determine the value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000" dirty="0" smtClean="0"/>
                  <a:t>.  We have a </a:t>
                </a:r>
                <a:r>
                  <a:rPr lang="en-AU" sz="2000" i="1" dirty="0" smtClean="0"/>
                  <a:t>promise</a:t>
                </a:r>
                <a:r>
                  <a:rPr lang="en-AU" sz="2000" dirty="0" smtClean="0"/>
                  <a:t> that the value is unique.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Classically we need to evaluate </a:t>
                </a:r>
                <a14:m>
                  <m:oMath xmlns:m="http://schemas.openxmlformats.org/officeDocument/2006/math">
                    <m:r>
                      <a:rPr lang="en-AU" sz="2000" b="0" i="1" dirty="0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2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d>
                  </m:oMath>
                </a14:m>
                <a:r>
                  <a:rPr lang="en-AU" sz="2000" dirty="0" smtClean="0"/>
                  <a:t> values,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  <m:r>
                          <a:rPr lang="en-AU" sz="2000" b="0" i="1" dirty="0" smtClean="0">
                            <a:latin typeface="Cambria Math" panose="02040503050406030204" pitchFamily="18" charset="0"/>
                          </a:rPr>
                          <m:t>=2</m:t>
                        </m:r>
                      </m:e>
                      <m:sup>
                        <m:r>
                          <a:rPr lang="en-AU" sz="2000" i="1" dirty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52037"/>
                <a:ext cx="6954924" cy="5627703"/>
              </a:xfrm>
              <a:blipFill rotWithShape="0">
                <a:blip r:embed="rId2"/>
                <a:stretch>
                  <a:fillRect l="-263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610" y="3712164"/>
            <a:ext cx="2322360" cy="31811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3"/>
              <p:cNvSpPr txBox="1">
                <a:spLocks noChangeArrowheads="1"/>
              </p:cNvSpPr>
              <p:nvPr/>
            </p:nvSpPr>
            <p:spPr bwMode="auto">
              <a:xfrm>
                <a:off x="2189076" y="3487741"/>
                <a:ext cx="6954924" cy="29848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Grover’s algorithm enables a search with </a:t>
                </a:r>
                <a14:m>
                  <m:oMath xmlns:m="http://schemas.openxmlformats.org/officeDocument/2006/math">
                    <m:r>
                      <a:rPr lang="en-AU" sz="2000" i="1" kern="0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20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AU" sz="2000" i="1" kern="0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i="1" kern="0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AU" sz="2000" kern="0" dirty="0" smtClean="0"/>
                  <a:t> queries.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Quantum algorithm has two crucial steps: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Calculate the function </a:t>
                </a:r>
                <a:r>
                  <a:rPr lang="en-AU" sz="2000" kern="0" smtClean="0"/>
                  <a:t>on all </a:t>
                </a:r>
                <a:r>
                  <a:rPr lang="en-AU" sz="2000" kern="0" dirty="0" smtClean="0"/>
                  <a:t>values simultaneously.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Reflect about the equal superposition state.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These steps are repeated </a:t>
                </a:r>
                <a14:m>
                  <m:oMath xmlns:m="http://schemas.openxmlformats.org/officeDocument/2006/math">
                    <m:r>
                      <a:rPr lang="en-AU" sz="2000" i="1" kern="0" dirty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AU" sz="20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AU" sz="2000" i="1" kern="0" dirty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AU" sz="2000" i="1" kern="0" dirty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rad>
                      </m:e>
                    </m:d>
                  </m:oMath>
                </a14:m>
                <a:r>
                  <a:rPr lang="en-AU" sz="2000" kern="0" dirty="0" smtClean="0"/>
                  <a:t> times.</a:t>
                </a:r>
                <a:endParaRPr lang="en-AU" sz="2000" kern="0" dirty="0"/>
              </a:p>
            </p:txBody>
          </p:sp>
        </mc:Choice>
        <mc:Fallback xmlns="">
          <p:sp>
            <p:nvSpPr>
              <p:cNvPr id="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89076" y="3487741"/>
                <a:ext cx="6954924" cy="2984839"/>
              </a:xfrm>
              <a:prstGeom prst="rect">
                <a:avLst/>
              </a:prstGeom>
              <a:blipFill rotWithShape="0">
                <a:blip r:embed="rId5"/>
                <a:stretch>
                  <a:fillRect l="-263" r="-52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57390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dirty="0" smtClean="0"/>
              <a:t>Quantum simulator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325" y="1152039"/>
            <a:ext cx="6823117" cy="318930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AU" sz="2000" dirty="0" smtClean="0"/>
              <a:t>All classical computers work in fundamentally the same way.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AU" sz="2000" dirty="0" smtClean="0"/>
              <a:t>Quantum systems are fundamentally different.  The size of the problem goes up </a:t>
            </a:r>
            <a:r>
              <a:rPr lang="en-AU" sz="2000" b="1" dirty="0" smtClean="0"/>
              <a:t>exponentially</a:t>
            </a:r>
            <a:r>
              <a:rPr lang="en-AU" sz="2000" dirty="0" smtClean="0"/>
              <a:t> in the size of the system, making them hard to simulate.</a:t>
            </a:r>
          </a:p>
          <a:p>
            <a:pPr eaLnBrk="1" hangingPunct="1">
              <a:spcBef>
                <a:spcPct val="50000"/>
              </a:spcBef>
              <a:spcAft>
                <a:spcPts val="1200"/>
              </a:spcAft>
            </a:pPr>
            <a:r>
              <a:rPr lang="en-AU" sz="2000" dirty="0" smtClean="0"/>
              <a:t>In 1982 this led Feynman to propose quantum computers.  A quantum system should be able to efficiently simulate another quantum system.</a:t>
            </a:r>
          </a:p>
        </p:txBody>
      </p:sp>
      <p:pic>
        <p:nvPicPr>
          <p:cNvPr id="8196" name="Picture 65" descr="betalac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4887"/>
            <a:ext cx="3978275" cy="266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Richard Feynman</a:t>
            </a:r>
            <a:endParaRPr lang="en-A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639" y="1148549"/>
            <a:ext cx="1639824" cy="19019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4193059" y="4506097"/>
                <a:ext cx="4841404" cy="212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</a:pPr>
                <a:r>
                  <a:rPr lang="en-AU" sz="2000" b="1" kern="0" dirty="0" smtClean="0"/>
                  <a:t>Efficiently</a:t>
                </a:r>
                <a:r>
                  <a:rPr lang="en-AU" sz="2000" kern="0" dirty="0" smtClean="0"/>
                  <a:t> means that the resources used (time and size of the system) should scale at most </a:t>
                </a:r>
                <a:r>
                  <a:rPr lang="en-AU" sz="2000" kern="0" dirty="0" err="1" smtClean="0"/>
                  <a:t>polynomially</a:t>
                </a:r>
                <a:r>
                  <a:rPr lang="en-AU" sz="2000" kern="0" dirty="0" smtClean="0"/>
                  <a:t> in the size of the system to be simulated.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1200"/>
                  </a:spcAft>
                </a:pPr>
                <a:r>
                  <a:rPr lang="en-AU" sz="2000" b="1" kern="0" dirty="0" err="1" smtClean="0"/>
                  <a:t>Polynomially</a:t>
                </a:r>
                <a:r>
                  <a:rPr lang="en-AU" sz="2000" kern="0" dirty="0" smtClean="0"/>
                  <a:t> means as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kern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000" b="0" i="1" kern="0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AU" sz="2000" kern="0" dirty="0" smtClean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b="0" i="1" kern="0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AU" sz="2000" b="0" i="1" kern="0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AU" sz="2000" kern="0" dirty="0" smtClean="0"/>
                  <a:t>, etc.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3059" y="4506097"/>
                <a:ext cx="4841404" cy="2123282"/>
              </a:xfrm>
              <a:prstGeom prst="rect">
                <a:avLst/>
              </a:prstGeom>
              <a:blipFill rotWithShape="0">
                <a:blip r:embed="rId4"/>
                <a:stretch>
                  <a:fillRect l="-378" t="-1149" r="-12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866007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309151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We start in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We repeat the following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∼</m:t>
                    </m:r>
                    <m:rad>
                      <m:radPr>
                        <m:degHide m:val="on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AU" sz="2000" dirty="0" smtClean="0"/>
                  <a:t> times: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dirty="0" smtClean="0"/>
                  <a:t>Apply the function calculation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 smtClean="0"/>
                  <a:t>.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dirty="0" smtClean="0"/>
                  <a:t>Apply the reflection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=2</m:t>
                    </m:r>
                    <m:d>
                      <m:dPr>
                        <m:begChr m:val="|"/>
                        <m:endChr m:val="〉"/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smtClean="0"/>
                  <a:t>The system </a:t>
                </a:r>
                <a:r>
                  <a:rPr lang="en-AU" sz="2000" dirty="0" smtClean="0"/>
                  <a:t>will be in the state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But how do we 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 smtClean="0"/>
                  <a:t>?</a:t>
                </a: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309151" cy="5627703"/>
              </a:xfrm>
              <a:blipFill rotWithShape="0">
                <a:blip r:embed="rId2"/>
                <a:stretch>
                  <a:fillRect l="-250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816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52037"/>
                <a:ext cx="7243248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But how do we 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 smtClean="0"/>
                  <a:t>?</a:t>
                </a: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First, invert the operation that prepares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dirty="0" smtClean="0"/>
                  <a:t> - just </a:t>
                </a:r>
                <a:r>
                  <a:rPr lang="en-AU" sz="2000" dirty="0" err="1" smtClean="0"/>
                  <a:t>Hadamards</a:t>
                </a:r>
                <a:r>
                  <a:rPr lang="en-AU" sz="2000" dirty="0" smtClean="0"/>
                  <a:t> on all </a:t>
                </a:r>
                <a:r>
                  <a:rPr lang="en-AU" sz="2000" dirty="0" err="1" smtClean="0"/>
                  <a:t>qubits</a:t>
                </a:r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Then, reflect about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dirty="0" smtClean="0"/>
                  <a:t>; i.e. apply </a:t>
                </a:r>
                <a14:m>
                  <m:oMath xmlns:m="http://schemas.openxmlformats.org/officeDocument/2006/math">
                    <m:r>
                      <a:rPr lang="en-AU" sz="2000" i="1"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n-AU" sz="2000" i="1">
                        <a:latin typeface="Cambria Math" panose="02040503050406030204" pitchFamily="18" charset="0"/>
                      </a:rPr>
                      <m:t>〈</m:t>
                    </m:r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|−</m:t>
                    </m:r>
                    <m:r>
                      <a:rPr lang="en-A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𝕀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Lastly, repeat the operation that prepares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52037"/>
                <a:ext cx="7243248" cy="5627703"/>
              </a:xfrm>
              <a:blipFill rotWithShape="0">
                <a:blip r:embed="rId2"/>
                <a:stretch>
                  <a:fillRect l="-253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 flipV="1">
            <a:off x="1441620" y="360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440000" y="396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440000" y="432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V="1">
            <a:off x="1438380" y="468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V="1">
            <a:off x="1438380" y="504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1440000" y="540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V="1">
            <a:off x="1440000" y="576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 flipV="1">
            <a:off x="1440000" y="6120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 flipV="1">
            <a:off x="1440000" y="6516000"/>
            <a:ext cx="504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>
            <a:off x="3960000" y="3600000"/>
            <a:ext cx="0" cy="2988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3906000" y="3546000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Oval 19"/>
          <p:cNvSpPr/>
          <p:nvPr/>
        </p:nvSpPr>
        <p:spPr bwMode="auto">
          <a:xfrm>
            <a:off x="3906000" y="3906000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Oval 20"/>
          <p:cNvSpPr/>
          <p:nvPr/>
        </p:nvSpPr>
        <p:spPr bwMode="auto">
          <a:xfrm>
            <a:off x="3906000" y="4266000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3906000" y="4626000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Oval 22"/>
          <p:cNvSpPr/>
          <p:nvPr/>
        </p:nvSpPr>
        <p:spPr bwMode="auto">
          <a:xfrm>
            <a:off x="3906000" y="4985287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3906000" y="5345287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Oval 24"/>
          <p:cNvSpPr/>
          <p:nvPr/>
        </p:nvSpPr>
        <p:spPr bwMode="auto">
          <a:xfrm>
            <a:off x="3906000" y="5705287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Oval 25"/>
          <p:cNvSpPr/>
          <p:nvPr/>
        </p:nvSpPr>
        <p:spPr bwMode="auto">
          <a:xfrm>
            <a:off x="3906000" y="6065287"/>
            <a:ext cx="108000" cy="10800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3889524" y="6444000"/>
            <a:ext cx="144000" cy="144000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 bwMode="auto">
              <a:xfrm>
                <a:off x="2448000" y="343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000" y="3438000"/>
                <a:ext cx="324000" cy="324000"/>
              </a:xfrm>
              <a:prstGeom prst="rect">
                <a:avLst/>
              </a:prstGeom>
              <a:blipFill rotWithShape="0">
                <a:blip r:embed="rId4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 bwMode="auto">
              <a:xfrm>
                <a:off x="2448000" y="379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000" y="3798000"/>
                <a:ext cx="324000" cy="324000"/>
              </a:xfrm>
              <a:prstGeom prst="rect">
                <a:avLst/>
              </a:prstGeom>
              <a:blipFill rotWithShape="0">
                <a:blip r:embed="rId5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 bwMode="auto">
              <a:xfrm>
                <a:off x="2448000" y="415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000" y="4158000"/>
                <a:ext cx="324000" cy="324000"/>
              </a:xfrm>
              <a:prstGeom prst="rect">
                <a:avLst/>
              </a:prstGeom>
              <a:blipFill rotWithShape="0">
                <a:blip r:embed="rId6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 bwMode="auto">
              <a:xfrm>
                <a:off x="2448000" y="451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000" y="4518000"/>
                <a:ext cx="324000" cy="324000"/>
              </a:xfrm>
              <a:prstGeom prst="rect">
                <a:avLst/>
              </a:prstGeom>
              <a:blipFill rotWithShape="0">
                <a:blip r:embed="rId7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 bwMode="auto">
              <a:xfrm>
                <a:off x="2449038" y="487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038" y="4878000"/>
                <a:ext cx="324000" cy="324000"/>
              </a:xfrm>
              <a:prstGeom prst="rect">
                <a:avLst/>
              </a:prstGeom>
              <a:blipFill rotWithShape="0">
                <a:blip r:embed="rId8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/>
              <p:cNvSpPr/>
              <p:nvPr/>
            </p:nvSpPr>
            <p:spPr bwMode="auto">
              <a:xfrm>
                <a:off x="2449038" y="523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3" name="Rectangle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038" y="5238000"/>
                <a:ext cx="324000" cy="324000"/>
              </a:xfrm>
              <a:prstGeom prst="rect">
                <a:avLst/>
              </a:prstGeom>
              <a:blipFill rotWithShape="0">
                <a:blip r:embed="rId9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/>
              <p:cNvSpPr/>
              <p:nvPr/>
            </p:nvSpPr>
            <p:spPr bwMode="auto">
              <a:xfrm>
                <a:off x="2449038" y="559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4" name="Rectangle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038" y="5598000"/>
                <a:ext cx="324000" cy="324000"/>
              </a:xfrm>
              <a:prstGeom prst="rect">
                <a:avLst/>
              </a:prstGeom>
              <a:blipFill rotWithShape="0">
                <a:blip r:embed="rId10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/>
              <p:cNvSpPr/>
              <p:nvPr/>
            </p:nvSpPr>
            <p:spPr bwMode="auto">
              <a:xfrm>
                <a:off x="2449038" y="595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5" name="Rectangle 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9038" y="5958000"/>
                <a:ext cx="324000" cy="324000"/>
              </a:xfrm>
              <a:prstGeom prst="rect">
                <a:avLst/>
              </a:prstGeom>
              <a:blipFill rotWithShape="0">
                <a:blip r:embed="rId11"/>
                <a:stretch>
                  <a:fillRect l="-12727" r="-16364" b="-892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5"/>
              <p:cNvSpPr/>
              <p:nvPr/>
            </p:nvSpPr>
            <p:spPr bwMode="auto">
              <a:xfrm>
                <a:off x="5220000" y="343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6" name="Rectangle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3438000"/>
                <a:ext cx="324000" cy="324000"/>
              </a:xfrm>
              <a:prstGeom prst="rect">
                <a:avLst/>
              </a:prstGeom>
              <a:blipFill rotWithShape="0">
                <a:blip r:embed="rId12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Rectangle 36"/>
              <p:cNvSpPr/>
              <p:nvPr/>
            </p:nvSpPr>
            <p:spPr bwMode="auto">
              <a:xfrm>
                <a:off x="5220000" y="379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" name="Rectangle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3798000"/>
                <a:ext cx="324000" cy="324000"/>
              </a:xfrm>
              <a:prstGeom prst="rect">
                <a:avLst/>
              </a:prstGeom>
              <a:blipFill rotWithShape="0">
                <a:blip r:embed="rId13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/>
              <p:cNvSpPr/>
              <p:nvPr/>
            </p:nvSpPr>
            <p:spPr bwMode="auto">
              <a:xfrm>
                <a:off x="5220000" y="415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8" name="Rectangle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4158000"/>
                <a:ext cx="324000" cy="324000"/>
              </a:xfrm>
              <a:prstGeom prst="rect">
                <a:avLst/>
              </a:prstGeom>
              <a:blipFill rotWithShape="0">
                <a:blip r:embed="rId14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/>
              <p:cNvSpPr/>
              <p:nvPr/>
            </p:nvSpPr>
            <p:spPr bwMode="auto">
              <a:xfrm>
                <a:off x="5220000" y="451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9" name="Rectangle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4518000"/>
                <a:ext cx="324000" cy="324000"/>
              </a:xfrm>
              <a:prstGeom prst="rect">
                <a:avLst/>
              </a:prstGeom>
              <a:blipFill rotWithShape="0">
                <a:blip r:embed="rId15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angle 39"/>
              <p:cNvSpPr/>
              <p:nvPr/>
            </p:nvSpPr>
            <p:spPr bwMode="auto">
              <a:xfrm>
                <a:off x="5220000" y="487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0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4878000"/>
                <a:ext cx="324000" cy="324000"/>
              </a:xfrm>
              <a:prstGeom prst="rect">
                <a:avLst/>
              </a:prstGeom>
              <a:blipFill rotWithShape="0">
                <a:blip r:embed="rId16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 40"/>
              <p:cNvSpPr/>
              <p:nvPr/>
            </p:nvSpPr>
            <p:spPr bwMode="auto">
              <a:xfrm>
                <a:off x="5220000" y="523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1" name="Rectangle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5238000"/>
                <a:ext cx="324000" cy="324000"/>
              </a:xfrm>
              <a:prstGeom prst="rect">
                <a:avLst/>
              </a:prstGeom>
              <a:blipFill rotWithShape="0">
                <a:blip r:embed="rId17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ctangle 41"/>
              <p:cNvSpPr/>
              <p:nvPr/>
            </p:nvSpPr>
            <p:spPr bwMode="auto">
              <a:xfrm>
                <a:off x="5220000" y="559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2" name="Rectangle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5598000"/>
                <a:ext cx="324000" cy="324000"/>
              </a:xfrm>
              <a:prstGeom prst="rect">
                <a:avLst/>
              </a:prstGeom>
              <a:blipFill rotWithShape="0">
                <a:blip r:embed="rId18"/>
                <a:stretch>
                  <a:fillRect l="-10909" r="-18182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 42"/>
              <p:cNvSpPr/>
              <p:nvPr/>
            </p:nvSpPr>
            <p:spPr bwMode="auto">
              <a:xfrm>
                <a:off x="5220000" y="5958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3" name="Rectangle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20000" y="5958000"/>
                <a:ext cx="324000" cy="324000"/>
              </a:xfrm>
              <a:prstGeom prst="rect">
                <a:avLst/>
              </a:prstGeom>
              <a:blipFill rotWithShape="0">
                <a:blip r:embed="rId19"/>
                <a:stretch>
                  <a:fillRect l="-10909" r="-18182" b="-892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ectangle 43"/>
              <p:cNvSpPr/>
              <p:nvPr/>
            </p:nvSpPr>
            <p:spPr bwMode="auto">
              <a:xfrm>
                <a:off x="2448000" y="6354000"/>
                <a:ext cx="324000" cy="324000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61200" tIns="0" rIns="91440" bIns="0" numCol="1" rtlCol="0" anchor="b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AU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rial Unicode MS" pitchFamily="34" charset="-128"/>
                          <a:cs typeface="Arial Unicode MS" pitchFamily="34" charset="-128"/>
                        </a:rPr>
                        <m:t>𝐻</m:t>
                      </m:r>
                    </m:oMath>
                  </m:oMathPara>
                </a14:m>
                <a:endParaRPr kumimoji="0" lang="en-AU" sz="2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44" name="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48000" y="6354000"/>
                <a:ext cx="324000" cy="324000"/>
              </a:xfrm>
              <a:prstGeom prst="rect">
                <a:avLst/>
              </a:prstGeom>
              <a:blipFill rotWithShape="0">
                <a:blip r:embed="rId20"/>
                <a:stretch>
                  <a:fillRect l="-12727" r="-16364" b="-10909"/>
                </a:stretch>
              </a:blip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63545" y="6354000"/>
                <a:ext cx="349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3545" y="6354000"/>
                <a:ext cx="349455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22414" r="-20690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Rounded Rectangle 48"/>
          <p:cNvSpPr/>
          <p:nvPr/>
        </p:nvSpPr>
        <p:spPr bwMode="auto">
          <a:xfrm>
            <a:off x="2286924" y="3336065"/>
            <a:ext cx="626075" cy="3443675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650888" y="3337200"/>
            <a:ext cx="626075" cy="3443675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5072675" y="3337200"/>
            <a:ext cx="626075" cy="3443675"/>
          </a:xfrm>
          <a:prstGeom prst="roundRect">
            <a:avLst/>
          </a:prstGeom>
          <a:noFill/>
          <a:ln w="158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647262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2" grpId="0" animBg="1"/>
      <p:bldP spid="5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6" y="1152037"/>
                <a:ext cx="7243248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What does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 smtClean="0"/>
                  <a:t> do?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en-AU" sz="20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〈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</m:nary>
                        </m:e>
                      </m:d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</m:e>
                      </m:nary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d>
                                <m:dPr>
                                  <m:begChr m:val="|"/>
                                  <m:endChr m:val="〉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</m:nary>
                        </m:e>
                      </m:d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                    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(2</m:t>
                          </m:r>
                          <m:acc>
                            <m:accPr>
                              <m:chr m:val="̅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</m:acc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dirty="0" smtClean="0"/>
                  <a:t>Each coefficient is reflected about the mean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acc>
                        <m:accPr>
                          <m:chr m:val="̅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6" y="1152037"/>
                <a:ext cx="7243248" cy="5627703"/>
              </a:xfrm>
              <a:blipFill rotWithShape="0">
                <a:blip r:embed="rId2"/>
                <a:stretch>
                  <a:fillRect l="-253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599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Example:</a:t>
                </a:r>
                <a:r>
                  <a:rPr lang="en-AU" sz="2000" dirty="0" smtClean="0"/>
                  <a:t> Take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AU" sz="2000" dirty="0" smtClean="0"/>
                  <a:t>, with solution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We start in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(|1〉+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+|4〉)</m:t>
                      </m:r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Apply the function calculation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/>
                  <a:t>, giving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(|1〉+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+|4〉)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The mean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AU" sz="20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AU" sz="2000" b="1" i="1" dirty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(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)=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r>
                  <a:rPr lang="en-AU" sz="2000" dirty="0" smtClean="0"/>
                  <a:t/>
                </a:r>
                <a:br>
                  <a:rPr lang="en-AU" sz="2000" dirty="0" smtClean="0"/>
                </a:b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5627703"/>
              </a:xfrm>
              <a:blipFill rotWithShape="0">
                <a:blip r:embed="rId2"/>
                <a:stretch>
                  <a:fillRect l="-241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 bwMode="auto">
          <a:xfrm flipV="1">
            <a:off x="1631091" y="5999808"/>
            <a:ext cx="548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16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360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 flipH="1">
            <a:off x="5040000" y="599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H="1">
            <a:off x="648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04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" name="Straight Connector 3"/>
          <p:cNvCxnSpPr/>
          <p:nvPr/>
        </p:nvCxnSpPr>
        <p:spPr bwMode="auto">
          <a:xfrm>
            <a:off x="1861751" y="5639808"/>
            <a:ext cx="4942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03815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562770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Example:</a:t>
                </a:r>
                <a:r>
                  <a:rPr lang="en-AU" sz="2000" dirty="0" smtClean="0"/>
                  <a:t> Take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AU" sz="2000" dirty="0" smtClean="0"/>
                  <a:t>, with solution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We start in the state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(|1〉+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+|4〉)</m:t>
                      </m:r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Apply the function calculation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 smtClean="0"/>
                  <a:t>, giving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(|1〉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+|4〉)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mean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AU" sz="20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acc>
                      <m:r>
                        <a:rPr lang="en-AU" sz="2000" b="1" i="1" dirty="0" smtClean="0">
                          <a:latin typeface="Cambria Math" panose="02040503050406030204" pitchFamily="18" charset="0"/>
                        </a:rPr>
                        <m:t>=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(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)=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box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Therefore, when we apply the reflection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 smtClean="0"/>
                  <a:t>, we get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(|1〉+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+|4〉)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box>
                        <m:box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argPr>
                            <m:argSz m:val="-1"/>
                          </m:argPr>
                          <m:f>
                            <m:f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box>
                      <m:r>
                        <a:rPr lang="en-AU" sz="2000" i="1">
                          <a:latin typeface="Cambria Math" panose="02040503050406030204" pitchFamily="18" charset="0"/>
                        </a:rPr>
                        <m:t>(|1〉+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+|4〉)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=|3〉</m:t>
                      </m:r>
                    </m:oMath>
                  </m:oMathPara>
                </a14:m>
                <a:r>
                  <a:rPr lang="en-AU" sz="2000" dirty="0" smtClean="0"/>
                  <a:t/>
                </a:r>
                <a:br>
                  <a:rPr lang="en-AU" sz="2000" dirty="0" smtClean="0"/>
                </a:b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5627703"/>
              </a:xfrm>
              <a:blipFill rotWithShape="0">
                <a:blip r:embed="rId2"/>
                <a:stretch>
                  <a:fillRect l="-241" t="-54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 flipV="1">
            <a:off x="1631091" y="5999808"/>
            <a:ext cx="54864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16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360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>
            <a:off x="5040000" y="4559808"/>
            <a:ext cx="0" cy="144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 flipH="1">
            <a:off x="6480000" y="527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1861751" y="5639808"/>
            <a:ext cx="494270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 flipH="1">
            <a:off x="5040000" y="5999808"/>
            <a:ext cx="0" cy="720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Curved Right Arrow 1"/>
          <p:cNvSpPr/>
          <p:nvPr/>
        </p:nvSpPr>
        <p:spPr bwMode="auto">
          <a:xfrm>
            <a:off x="1876737" y="5279807"/>
            <a:ext cx="230660" cy="783241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Curved Down Arrow 3"/>
          <p:cNvSpPr/>
          <p:nvPr/>
        </p:nvSpPr>
        <p:spPr bwMode="auto">
          <a:xfrm rot="5400000">
            <a:off x="6272061" y="5556228"/>
            <a:ext cx="783240" cy="230400"/>
          </a:xfrm>
          <a:prstGeom prst="curved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Curved Right Arrow 16"/>
          <p:cNvSpPr/>
          <p:nvPr/>
        </p:nvSpPr>
        <p:spPr bwMode="auto">
          <a:xfrm>
            <a:off x="3322444" y="5279808"/>
            <a:ext cx="230660" cy="783240"/>
          </a:xfrm>
          <a:prstGeom prst="curved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" name="Curved Up Arrow 5"/>
          <p:cNvSpPr/>
          <p:nvPr/>
        </p:nvSpPr>
        <p:spPr bwMode="auto">
          <a:xfrm rot="16200000">
            <a:off x="4120049" y="5454464"/>
            <a:ext cx="2221949" cy="308738"/>
          </a:xfrm>
          <a:prstGeom prst="curved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5839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2802125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Example:</a:t>
                </a:r>
                <a:r>
                  <a:rPr lang="en-AU" sz="2000" dirty="0" smtClean="0"/>
                  <a:t> Take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AU" sz="2000" dirty="0" smtClean="0"/>
                  <a:t>, with solution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target…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mean 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7/27</m:t>
                    </m:r>
                  </m:oMath>
                </a14:m>
                <a:r>
                  <a:rPr lang="en-AU" sz="2000" dirty="0" smtClean="0"/>
                  <a:t>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2802125"/>
              </a:xfrm>
              <a:blipFill rotWithShape="0">
                <a:blip r:embed="rId2"/>
                <a:stretch>
                  <a:fillRect l="-241" t="-10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4184" y="4277841"/>
            <a:ext cx="70680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76288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536000" y="3693600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52000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24000" y="3823200"/>
            <a:ext cx="68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0000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368000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912062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160000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44000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328000" y="3694641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7" name="Straight Connector 26"/>
          <p:cNvCxnSpPr/>
          <p:nvPr/>
        </p:nvCxnSpPr>
        <p:spPr bwMode="auto">
          <a:xfrm flipH="1">
            <a:off x="4536000" y="4276800"/>
            <a:ext cx="0" cy="583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96124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2802125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Example:</a:t>
                </a:r>
                <a:r>
                  <a:rPr lang="en-AU" sz="2000" dirty="0" smtClean="0"/>
                  <a:t> Take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AU" sz="2000" dirty="0" smtClean="0"/>
                  <a:t>, with solution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target…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mean 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7/27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about mean…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target…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mean is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17/243</m:t>
                    </m:r>
                  </m:oMath>
                </a14:m>
                <a:r>
                  <a:rPr lang="en-AU" sz="2000" dirty="0" smtClean="0"/>
                  <a:t>.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2802125"/>
              </a:xfrm>
              <a:blipFill rotWithShape="0">
                <a:blip r:embed="rId2"/>
                <a:stretch>
                  <a:fillRect l="-241" t="-10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4184" y="4277841"/>
            <a:ext cx="70680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76288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536000" y="2786400"/>
            <a:ext cx="0" cy="149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52000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 flipV="1">
            <a:off x="324000" y="3823200"/>
            <a:ext cx="68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0000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368000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912062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160000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44000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328000" y="3952800"/>
            <a:ext cx="0" cy="3240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Connector 24"/>
          <p:cNvCxnSpPr/>
          <p:nvPr/>
        </p:nvCxnSpPr>
        <p:spPr bwMode="auto">
          <a:xfrm flipH="1">
            <a:off x="4536000" y="4276800"/>
            <a:ext cx="0" cy="14904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24000" y="4154400"/>
            <a:ext cx="68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98129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2802125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Example:</a:t>
                </a:r>
                <a:r>
                  <a:rPr lang="en-AU" sz="2000" dirty="0" smtClean="0"/>
                  <a:t> Take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AU" sz="2000" dirty="0" smtClean="0"/>
                  <a:t>, with solution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target…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mean is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7/27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about mean…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target…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mean is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17/243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Reflecting about mean…</a:t>
                </a:r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597475" cy="2802125"/>
              </a:xfrm>
              <a:blipFill rotWithShape="0">
                <a:blip r:embed="rId2"/>
                <a:stretch>
                  <a:fillRect l="-241" t="-108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 bwMode="auto">
          <a:xfrm>
            <a:off x="214184" y="4277841"/>
            <a:ext cx="7068065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576288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 flipH="1">
            <a:off x="4536000" y="2541600"/>
            <a:ext cx="0" cy="1735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2952000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 flipH="1">
            <a:off x="6120000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 flipH="1">
            <a:off x="1368000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/>
          <p:nvPr/>
        </p:nvCxnSpPr>
        <p:spPr bwMode="auto">
          <a:xfrm>
            <a:off x="6912062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Straight Connector 21"/>
          <p:cNvCxnSpPr/>
          <p:nvPr/>
        </p:nvCxnSpPr>
        <p:spPr bwMode="auto">
          <a:xfrm flipH="1">
            <a:off x="2160000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3" name="Straight Connector 22"/>
          <p:cNvCxnSpPr/>
          <p:nvPr/>
        </p:nvCxnSpPr>
        <p:spPr bwMode="auto">
          <a:xfrm flipH="1">
            <a:off x="3744000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Connector 23"/>
          <p:cNvCxnSpPr/>
          <p:nvPr/>
        </p:nvCxnSpPr>
        <p:spPr bwMode="auto">
          <a:xfrm>
            <a:off x="5328000" y="4276800"/>
            <a:ext cx="0" cy="7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Connector 25"/>
          <p:cNvCxnSpPr/>
          <p:nvPr/>
        </p:nvCxnSpPr>
        <p:spPr bwMode="auto">
          <a:xfrm flipV="1">
            <a:off x="324000" y="4154400"/>
            <a:ext cx="6840000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TextBox 1"/>
          <p:cNvSpPr txBox="1"/>
          <p:nvPr/>
        </p:nvSpPr>
        <p:spPr>
          <a:xfrm>
            <a:off x="3744000" y="5049795"/>
            <a:ext cx="2323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Solution with high probability.</a:t>
            </a:r>
            <a:endParaRPr lang="en-AU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4536000" y="4316400"/>
            <a:ext cx="0" cy="78282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28839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8"/>
                <a:ext cx="7309151" cy="5545324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Another way of looking at it: Rotations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Define the </a:t>
                </a:r>
                <a:r>
                  <a:rPr lang="en-AU" sz="2000" dirty="0" err="1" smtClean="0"/>
                  <a:t>ket</a:t>
                </a:r>
                <a:r>
                  <a:rPr lang="en-AU" sz="2000" dirty="0" smtClean="0"/>
                  <a:t> perpendicular to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AU" sz="2000" dirty="0" smtClean="0"/>
                  <a:t>.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  <m:sup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Then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2000" dirty="0" smtClean="0"/>
                  <a:t>    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AU" sz="2000" i="1">
                        <a:latin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AU" sz="2000" dirty="0" smtClean="0"/>
                  <a:t>.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The operation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/>
                  <a:t> reflects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AU" sz="2000" dirty="0"/>
                  <a:t> and leaves all orthogonal states unchanged.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AU" sz="2000" dirty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=(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−2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|)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8"/>
                <a:ext cx="7309151" cy="5545324"/>
              </a:xfrm>
              <a:blipFill rotWithShape="0">
                <a:blip r:embed="rId2"/>
                <a:stretch>
                  <a:fillRect l="-250" t="-549" b="-44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1041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309151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b="1" dirty="0" smtClean="0"/>
                  <a:t>Another way of looking at it: Rotations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</a:t>
                </a:r>
                <a:r>
                  <a:rPr lang="en-AU" sz="2000" dirty="0"/>
                  <a:t>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AU" sz="2000" dirty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=(2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begChr m:val="〈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       =2</m:t>
                      </m:r>
                      <m:func>
                        <m:func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Now use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This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000"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e>
                                <m:sup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       =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309151" cy="5705963"/>
              </a:xfrm>
              <a:blipFill rotWithShape="0">
                <a:blip r:embed="rId2"/>
                <a:stretch>
                  <a:fillRect l="-250" t="-5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620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Universal quantum computer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9"/>
                <a:ext cx="6823117" cy="2085432"/>
              </a:xfrm>
            </p:spPr>
            <p:txBody>
              <a:bodyPr/>
              <a:lstStyle/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dirty="0" smtClean="0"/>
                  <a:t>A classical computer uses bits, e.g.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001100010010011110100001101101110011</m:t>
                      </m:r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dirty="0" smtClean="0"/>
                  <a:t>Quantum computers replace this with a quantum state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001100010010011110100001101101110011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dirty="0" smtClean="0"/>
                  <a:t>Each digit is a two-level </a:t>
                </a:r>
                <a:r>
                  <a:rPr lang="en-AU" sz="2000" smtClean="0"/>
                  <a:t>quantum system </a:t>
                </a:r>
                <a:r>
                  <a:rPr lang="en-AU" sz="2000"/>
                  <a:t>–</a:t>
                </a:r>
                <a:r>
                  <a:rPr lang="en-AU" sz="2000" smtClean="0"/>
                  <a:t> a qubit.</a:t>
                </a:r>
                <a:endParaRPr lang="en-AU" sz="2000" b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9"/>
                <a:ext cx="6823117" cy="2085432"/>
              </a:xfrm>
              <a:blipFill rotWithShape="0">
                <a:blip r:embed="rId2"/>
                <a:stretch>
                  <a:fillRect l="-268" t="-146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smtClean="0"/>
              <a:t>David Deutsch</a:t>
            </a:r>
            <a:endParaRPr lang="en-A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27325" y="3476261"/>
                <a:ext cx="8707138" cy="338173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dirty="0" smtClean="0"/>
                  <a:t>Quantum computers can be in </a:t>
                </a:r>
                <a:r>
                  <a:rPr lang="en-AU" sz="2000" dirty="0" err="1"/>
                  <a:t>superpositions</a:t>
                </a:r>
                <a:r>
                  <a:rPr lang="en-AU" sz="2000" dirty="0"/>
                  <a:t> of these </a:t>
                </a:r>
                <a:r>
                  <a:rPr lang="en-AU" sz="2000" dirty="0" smtClean="0"/>
                  <a:t>states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𝜓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〉=</m:t>
                      </m:r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ct val="50000"/>
                  </a:spcBef>
                  <a:spcAft>
                    <a:spcPts val="0"/>
                  </a:spcAft>
                </a:pPr>
                <a:r>
                  <a:rPr lang="en-AU" sz="2000" kern="0" smtClean="0"/>
                  <a:t>Represent the state as </a:t>
                </a:r>
                <a:r>
                  <a:rPr lang="en-AU" sz="2000" kern="0" dirty="0" smtClean="0"/>
                  <a:t>a vector: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kern="0" dirty="0" smtClean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5" y="3476261"/>
                <a:ext cx="8707138" cy="3381739"/>
              </a:xfrm>
              <a:prstGeom prst="rect">
                <a:avLst/>
              </a:prstGeom>
              <a:blipFill rotWithShape="0">
                <a:blip r:embed="rId3"/>
                <a:stretch>
                  <a:fillRect l="-210" t="-72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7767" y="853005"/>
            <a:ext cx="1473510" cy="21752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1985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420993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5" y="1152037"/>
                <a:ext cx="7309151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b="1" dirty="0" smtClean="0"/>
                  <a:t>Another way of looking at it: Rotations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</a:t>
                </a:r>
                <a:r>
                  <a:rPr lang="en-AU" sz="2000" dirty="0"/>
                  <a:t>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</m:d>
                  </m:oMath>
                </a14:m>
                <a:r>
                  <a:rPr lang="en-AU" sz="2000" dirty="0"/>
                  <a:t> 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i="1" dirty="0" smtClean="0">
                  <a:latin typeface="Cambria Math" panose="02040503050406030204" pitchFamily="18" charset="0"/>
                </a:endParaRPr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=(2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〈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|−</m:t>
                      </m:r>
                      <m:r>
                        <a:rPr lang="en-A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  =2</m:t>
                      </m:r>
                      <m:d>
                        <m:dPr>
                          <m:begChr m:val="〈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           =2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−|</m:t>
                      </m:r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Now use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/>
                  <a:t>This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=2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AU" sz="200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e>
                                <m:sup>
                                  <m:r>
                                    <a:rPr lang="en-AU" sz="200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  <m:sup>
                              <m: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2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5" y="1152037"/>
                <a:ext cx="7309151" cy="5705963"/>
              </a:xfrm>
              <a:blipFill rotWithShape="0">
                <a:blip r:embed="rId2"/>
                <a:stretch>
                  <a:fillRect l="-250" t="-5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3566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4" y="1152037"/>
                <a:ext cx="8816675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Consider </a:t>
                </a:r>
                <a:r>
                  <a:rPr lang="en-AU" sz="2000" dirty="0"/>
                  <a:t>a state written as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action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AU" sz="2000" dirty="0"/>
                  <a:t> on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r>
                  <a:rPr lang="en-AU" sz="2000" dirty="0"/>
                  <a:t> </a:t>
                </a:r>
                <a:r>
                  <a:rPr lang="en-AU" sz="2000" dirty="0" smtClean="0"/>
                  <a:t>is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Then applying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AU" sz="2000" dirty="0" smtClean="0"/>
                  <a:t> gives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sSub>
                      <m:sSub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d>
                      <m:dPr>
                        <m:begChr m:val="|"/>
                        <m:endChr m:val="〉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</m:oMath>
                </a14:m>
                <a:endParaRPr lang="en-AU" sz="20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e>
                                <m:sup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d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 b="0" i="0" smtClean="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func>
                            <m:func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AU" sz="200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func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b="0" dirty="0" smtClean="0"/>
                  <a:t/>
                </a:r>
                <a:br>
                  <a:rPr lang="en-AU" sz="2000" b="0" dirty="0" smtClean="0"/>
                </a:b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4" y="1152037"/>
                <a:ext cx="8816675" cy="5705963"/>
              </a:xfrm>
              <a:blipFill rotWithShape="0">
                <a:blip r:embed="rId2"/>
                <a:stretch>
                  <a:fillRect l="-207" t="-5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136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4" y="1152037"/>
                <a:ext cx="8816675" cy="5705963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dirty="0">
                    <a:latin typeface="Cambria Math" panose="02040503050406030204" pitchFamily="18" charset="0"/>
                  </a:rPr>
                  <a:t/>
                </a:r>
                <a:br>
                  <a:rPr lang="en-AU" sz="2000" i="1" dirty="0">
                    <a:latin typeface="Cambria Math" panose="02040503050406030204" pitchFamily="18" charset="0"/>
                  </a:rPr>
                </a:b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Grover iteration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b="0" dirty="0" smtClean="0"/>
                  <a:t/>
                </a:r>
                <a:br>
                  <a:rPr lang="en-AU" sz="2000" b="0" dirty="0" smtClean="0"/>
                </a:br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4" y="1152037"/>
                <a:ext cx="8816675" cy="5705963"/>
              </a:xfrm>
              <a:blipFill rotWithShape="0">
                <a:blip r:embed="rId2"/>
                <a:stretch>
                  <a:fillRect l="-207" t="-53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8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364955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3"/>
              <p:cNvSpPr txBox="1">
                <a:spLocks noChangeArrowheads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kern="0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kern="0" dirty="0">
                    <a:latin typeface="Cambria Math" panose="02040503050406030204" pitchFamily="18" charset="0"/>
                  </a:rPr>
                  <a:t/>
                </a:r>
                <a:br>
                  <a:rPr lang="en-AU" sz="2000" i="1" kern="0" dirty="0">
                    <a:latin typeface="Cambria Math" panose="02040503050406030204" pitchFamily="18" charset="0"/>
                  </a:rPr>
                </a:b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The Grover iteration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kern="0" dirty="0" smtClean="0"/>
                  <a:t/>
                </a:r>
                <a:br>
                  <a:rPr lang="en-AU" sz="2000" kern="0" dirty="0" smtClean="0"/>
                </a:b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</p:txBody>
          </p:sp>
        </mc:Choice>
        <mc:Fallback xmlns="">
          <p:sp>
            <p:nvSpPr>
              <p:cNvPr id="25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blipFill rotWithShape="0">
                <a:blip r:embed="rId2"/>
                <a:stretch>
                  <a:fillRect l="-207" t="-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1980000" y="5043600"/>
            <a:ext cx="2574000" cy="129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blipFill rotWithShape="0">
                <a:blip r:embed="rId8"/>
                <a:stretch>
                  <a:fillRect l="-6040" r="-805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3399079" y="5658873"/>
            <a:ext cx="200856" cy="67352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499507" y="5655273"/>
                <a:ext cx="315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507" y="5655273"/>
                <a:ext cx="315407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9231" r="-19231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17052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3"/>
              <p:cNvSpPr txBox="1">
                <a:spLocks noChangeArrowheads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kern="0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kern="0" dirty="0">
                    <a:latin typeface="Cambria Math" panose="02040503050406030204" pitchFamily="18" charset="0"/>
                  </a:rPr>
                  <a:t/>
                </a:r>
                <a:br>
                  <a:rPr lang="en-AU" sz="2000" i="1" kern="0" dirty="0">
                    <a:latin typeface="Cambria Math" panose="02040503050406030204" pitchFamily="18" charset="0"/>
                  </a:rPr>
                </a:b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The Grover iteration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kern="0" dirty="0" smtClean="0"/>
                  <a:t/>
                </a:r>
                <a:br>
                  <a:rPr lang="en-AU" sz="2000" kern="0" dirty="0" smtClean="0"/>
                </a:b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</p:txBody>
          </p:sp>
        </mc:Choice>
        <mc:Fallback xmlns="">
          <p:sp>
            <p:nvSpPr>
              <p:cNvPr id="2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blipFill rotWithShape="0">
                <a:blip r:embed="rId2"/>
                <a:stretch>
                  <a:fillRect l="-207" t="-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1980000" y="5043600"/>
            <a:ext cx="2574000" cy="129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3138488" y="5233988"/>
            <a:ext cx="461447" cy="109841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257803" y="5180868"/>
                <a:ext cx="315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7803" y="5180868"/>
                <a:ext cx="315407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9231" r="-19231" b="-350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Straight Arrow Connector 31"/>
          <p:cNvCxnSpPr/>
          <p:nvPr/>
        </p:nvCxnSpPr>
        <p:spPr bwMode="auto">
          <a:xfrm flipV="1">
            <a:off x="1980681" y="4320000"/>
            <a:ext cx="2059200" cy="201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blipFill rotWithShape="0">
                <a:blip r:embed="rId11"/>
                <a:stretch>
                  <a:fillRect l="-6040" r="-805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1158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3"/>
              <p:cNvSpPr txBox="1">
                <a:spLocks noChangeArrowheads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kern="0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kern="0" dirty="0">
                    <a:latin typeface="Cambria Math" panose="02040503050406030204" pitchFamily="18" charset="0"/>
                  </a:rPr>
                  <a:t/>
                </a:r>
                <a:br>
                  <a:rPr lang="en-AU" sz="2000" i="1" kern="0" dirty="0">
                    <a:latin typeface="Cambria Math" panose="02040503050406030204" pitchFamily="18" charset="0"/>
                  </a:rPr>
                </a:b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The Grover iteration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kern="0" dirty="0" smtClean="0"/>
                  <a:t/>
                </a:r>
                <a:br>
                  <a:rPr lang="en-AU" sz="2000" kern="0" dirty="0" smtClean="0"/>
                </a:b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</p:txBody>
          </p:sp>
        </mc:Choice>
        <mc:Fallback xmlns="">
          <p:sp>
            <p:nvSpPr>
              <p:cNvPr id="30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blipFill rotWithShape="0">
                <a:blip r:embed="rId2"/>
                <a:stretch>
                  <a:fillRect l="-207" t="-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/>
          <p:nvPr/>
        </p:nvCxnSpPr>
        <p:spPr bwMode="auto">
          <a:xfrm flipV="1">
            <a:off x="1980000" y="5043600"/>
            <a:ext cx="2574000" cy="129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980681" y="4320000"/>
            <a:ext cx="2059200" cy="201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2695575" y="5043600"/>
            <a:ext cx="904360" cy="128880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050160" y="5328000"/>
                <a:ext cx="315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0160" y="5328000"/>
                <a:ext cx="315407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9231" r="-19231" b="-37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blipFill rotWithShape="0">
                <a:blip r:embed="rId11"/>
                <a:stretch>
                  <a:fillRect l="-6040" r="-805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 flipV="1">
            <a:off x="1980000" y="3790800"/>
            <a:ext cx="1346400" cy="254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02542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"/>
              <p:cNvSpPr txBox="1">
                <a:spLocks noChangeArrowheads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kern="0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kern="0" dirty="0">
                    <a:latin typeface="Cambria Math" panose="02040503050406030204" pitchFamily="18" charset="0"/>
                  </a:rPr>
                  <a:t/>
                </a:r>
                <a:br>
                  <a:rPr lang="en-AU" sz="2000" i="1" kern="0" dirty="0">
                    <a:latin typeface="Cambria Math" panose="02040503050406030204" pitchFamily="18" charset="0"/>
                  </a:rPr>
                </a:b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The Grover iteration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kern="0" dirty="0" smtClean="0"/>
                  <a:t/>
                </a:r>
                <a:br>
                  <a:rPr lang="en-AU" sz="2000" kern="0" dirty="0" smtClean="0"/>
                </a:b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</p:txBody>
          </p:sp>
        </mc:Choice>
        <mc:Fallback xmlns="">
          <p:sp>
            <p:nvSpPr>
              <p:cNvPr id="3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blipFill rotWithShape="0">
                <a:blip r:embed="rId2"/>
                <a:stretch>
                  <a:fillRect l="-207" t="-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/>
          <p:cNvCxnSpPr/>
          <p:nvPr/>
        </p:nvCxnSpPr>
        <p:spPr bwMode="auto">
          <a:xfrm flipV="1">
            <a:off x="1980000" y="3790800"/>
            <a:ext cx="1346400" cy="254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980000" y="5043600"/>
            <a:ext cx="2574000" cy="129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980681" y="4320000"/>
            <a:ext cx="2059200" cy="201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2314044" y="4602731"/>
            <a:ext cx="1285891" cy="172967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718249" y="4920488"/>
                <a:ext cx="315407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8249" y="4920488"/>
                <a:ext cx="315407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21154" r="-17308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blipFill rotWithShape="0">
                <a:blip r:embed="rId11"/>
                <a:stretch>
                  <a:fillRect l="-6040" r="-805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V="1">
            <a:off x="1980000" y="3499200"/>
            <a:ext cx="502288" cy="283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37116" y="3685662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116" y="3685662"/>
                <a:ext cx="1258806" cy="415307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949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"/>
              <p:cNvSpPr txBox="1">
                <a:spLocks noChangeArrowheads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kern="0" dirty="0" smtClean="0"/>
                  <a:t>Another way of looking at it: Rotations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−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r>
                  <a:rPr lang="en-AU" sz="2000" i="1" kern="0" dirty="0">
                    <a:latin typeface="Cambria Math" panose="02040503050406030204" pitchFamily="18" charset="0"/>
                  </a:rPr>
                  <a:t/>
                </a:r>
                <a:br>
                  <a:rPr lang="en-AU" sz="2000" i="1" kern="0" dirty="0">
                    <a:latin typeface="Cambria Math" panose="02040503050406030204" pitchFamily="18" charset="0"/>
                  </a:rPr>
                </a:b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kern="0" dirty="0" smtClean="0"/>
                  <a:t>The Grover iteration gives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𝜓</m:t>
                          </m:r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i="1" kern="0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i="1" kern="0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kern="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kern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+2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r>
                  <a:rPr lang="en-AU" sz="2000" kern="0" dirty="0" smtClean="0"/>
                  <a:t/>
                </a:r>
                <a:br>
                  <a:rPr lang="en-AU" sz="2000" kern="0" dirty="0" smtClean="0"/>
                </a:br>
                <a:endParaRPr lang="en-AU" sz="2000" kern="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Font typeface="Wingdings" panose="05000000000000000000" pitchFamily="2" charset="2"/>
                  <a:buNone/>
                </a:pPr>
                <a:endParaRPr lang="en-AU" sz="2000" kern="0" dirty="0"/>
              </a:p>
            </p:txBody>
          </p:sp>
        </mc:Choice>
        <mc:Fallback xmlns="">
          <p:sp>
            <p:nvSpPr>
              <p:cNvPr id="3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4" y="1152037"/>
                <a:ext cx="8816675" cy="5705963"/>
              </a:xfrm>
              <a:prstGeom prst="rect">
                <a:avLst/>
              </a:prstGeom>
              <a:blipFill rotWithShape="0">
                <a:blip r:embed="rId2"/>
                <a:stretch>
                  <a:fillRect l="-207" t="-5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/>
          <p:cNvCxnSpPr/>
          <p:nvPr/>
        </p:nvCxnSpPr>
        <p:spPr bwMode="auto">
          <a:xfrm flipV="1">
            <a:off x="1980000" y="3499200"/>
            <a:ext cx="502288" cy="283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980000" y="3790800"/>
            <a:ext cx="1346400" cy="254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980000" y="5043600"/>
            <a:ext cx="2574000" cy="129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980681" y="4320000"/>
            <a:ext cx="2059200" cy="201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1709321" y="4117209"/>
            <a:ext cx="1890615" cy="2215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08818" y="4567862"/>
                <a:ext cx="429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818" y="4567862"/>
                <a:ext cx="4292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5714" r="-12857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blipFill rotWithShape="0">
                <a:blip r:embed="rId11"/>
                <a:stretch>
                  <a:fillRect l="-6040" r="-805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 flipV="1">
            <a:off x="1598400" y="3481200"/>
            <a:ext cx="381600" cy="285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4454" y="3632155"/>
                <a:ext cx="1258806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4" y="3632155"/>
                <a:ext cx="1258806" cy="41973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914857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Arrow Connector 29"/>
          <p:cNvCxnSpPr/>
          <p:nvPr/>
        </p:nvCxnSpPr>
        <p:spPr bwMode="auto">
          <a:xfrm flipV="1">
            <a:off x="1980000" y="3499200"/>
            <a:ext cx="502288" cy="2836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/>
          <p:nvPr/>
        </p:nvCxnSpPr>
        <p:spPr bwMode="auto">
          <a:xfrm flipV="1">
            <a:off x="1980000" y="3790800"/>
            <a:ext cx="1346400" cy="25452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1980000" y="5043600"/>
            <a:ext cx="2574000" cy="12924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2" name="Straight Arrow Connector 31"/>
          <p:cNvCxnSpPr/>
          <p:nvPr/>
        </p:nvCxnSpPr>
        <p:spPr bwMode="auto">
          <a:xfrm flipV="1">
            <a:off x="1980681" y="4320000"/>
            <a:ext cx="2059200" cy="2016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1980000" y="633407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4" y="1152037"/>
                <a:ext cx="7416243" cy="1914517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Another way of looking at it: Rotations</a:t>
                </a:r>
                <a:endParaRPr lang="en-AU" sz="2000" dirty="0" smtClean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In general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in</m:t>
                          </m:r>
                        </m:fName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[</m:t>
                          </m:r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dirty="0" smtClean="0"/>
                  <a:t>For solution we want</a:t>
                </a:r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/2      ⇒       </m:t>
                      </m:r>
                      <m:d>
                        <m:d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  <m:func>
                        <m:func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arcsin</m:t>
                          </m:r>
                        </m:fName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1/</m:t>
                              </m:r>
                              <m:rad>
                                <m:radPr>
                                  <m:degHide m:val="on"/>
                                  <m:ctrlP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AU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</m:rad>
                            </m:e>
                          </m:d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2 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4" y="1152037"/>
                <a:ext cx="7416243" cy="1914517"/>
              </a:xfrm>
              <a:blipFill rotWithShape="0">
                <a:blip r:embed="rId2"/>
                <a:stretch>
                  <a:fillRect l="-247" t="-1592" b="-3822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 bwMode="auto">
          <a:xfrm flipV="1">
            <a:off x="1980000" y="6336000"/>
            <a:ext cx="28800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1980000" y="3456000"/>
            <a:ext cx="0" cy="2880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0000" y="5889600"/>
            <a:ext cx="2844000" cy="442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679" y="5658873"/>
                <a:ext cx="369140" cy="307777"/>
              </a:xfrm>
              <a:prstGeom prst="rect">
                <a:avLst/>
              </a:prstGeom>
              <a:blipFill rotWithShape="0">
                <a:blip r:embed="rId4"/>
                <a:stretch>
                  <a:fillRect l="-21311" r="-2131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0774" y="3158854"/>
                <a:ext cx="436851" cy="307777"/>
              </a:xfrm>
              <a:prstGeom prst="rect">
                <a:avLst/>
              </a:prstGeom>
              <a:blipFill rotWithShape="0">
                <a:blip r:embed="rId5"/>
                <a:stretch>
                  <a:fillRect l="-19718" r="-18310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′〉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7081" y="6123187"/>
                <a:ext cx="429605" cy="307777"/>
              </a:xfrm>
              <a:prstGeom prst="rect">
                <a:avLst/>
              </a:prstGeom>
              <a:blipFill rotWithShape="0">
                <a:blip r:embed="rId6"/>
                <a:stretch>
                  <a:fillRect l="-20000" r="-18571" b="-372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1079" y="6518923"/>
                <a:ext cx="642163" cy="332399"/>
              </a:xfrm>
              <a:prstGeom prst="rect">
                <a:avLst/>
              </a:prstGeom>
              <a:blipFill rotWithShape="0">
                <a:blip r:embed="rId7"/>
                <a:stretch>
                  <a:fillRect l="-8571" r="-12381" b="-25455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9881" y="4047462"/>
                <a:ext cx="1258806" cy="41530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/>
          <p:cNvCxnSpPr/>
          <p:nvPr/>
        </p:nvCxnSpPr>
        <p:spPr bwMode="auto">
          <a:xfrm flipH="1" flipV="1">
            <a:off x="3835427" y="6054530"/>
            <a:ext cx="12357" cy="25064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1428" y="6054530"/>
                <a:ext cx="201594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30303" r="-33333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 bwMode="auto">
          <a:xfrm flipH="1" flipV="1">
            <a:off x="1709321" y="4117209"/>
            <a:ext cx="1890615" cy="22151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308818" y="4567862"/>
                <a:ext cx="429220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8818" y="4567862"/>
                <a:ext cx="429220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5714" r="-12857" b="-3414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sSub>
                        <m:sSub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1656" y="4801201"/>
                <a:ext cx="908710" cy="332399"/>
              </a:xfrm>
              <a:prstGeom prst="rect">
                <a:avLst/>
              </a:prstGeom>
              <a:blipFill rotWithShape="0">
                <a:blip r:embed="rId11"/>
                <a:stretch>
                  <a:fillRect l="-6040" r="-8054" b="-2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solidFill>
                                        <a:schemeClr val="accent6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400" y="3559507"/>
                <a:ext cx="1258806" cy="415307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/>
          <p:cNvCxnSpPr/>
          <p:nvPr/>
        </p:nvCxnSpPr>
        <p:spPr bwMode="auto">
          <a:xfrm flipH="1" flipV="1">
            <a:off x="1598400" y="3481200"/>
            <a:ext cx="381600" cy="28548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64454" y="3632155"/>
                <a:ext cx="1258806" cy="4197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𝑈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4" y="3632155"/>
                <a:ext cx="1258806" cy="419730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535005" y="3962514"/>
                <a:ext cx="2262799" cy="69147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AU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AU" b="0" i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5005" y="3962514"/>
                <a:ext cx="2262799" cy="69147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84324" y="5146938"/>
                <a:ext cx="2586681" cy="859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dirty="0" smtClean="0"/>
                  <a:t>For </a:t>
                </a:r>
                <a14:m>
                  <m:oMath xmlns:m="http://schemas.openxmlformats.org/officeDocument/2006/math">
                    <m:r>
                      <a:rPr lang="en-AU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AU" i="1" dirty="0" smtClean="0">
                        <a:latin typeface="Cambria Math" panose="02040503050406030204" pitchFamily="18" charset="0"/>
                      </a:rPr>
                      <m:t>=42</m:t>
                    </m:r>
                  </m:oMath>
                </a14:m>
                <a:endParaRPr lang="en-AU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b="0" i="0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AU" b="0" i="1" smtClean="0">
                          <a:latin typeface="Cambria Math" panose="02040503050406030204" pitchFamily="18" charset="0"/>
                        </a:rPr>
                        <m:t>≈4.58996…</m:t>
                      </m:r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4324" y="5146938"/>
                <a:ext cx="2586681" cy="859531"/>
              </a:xfrm>
              <a:prstGeom prst="rect">
                <a:avLst/>
              </a:prstGeom>
              <a:blipFill rotWithShape="0">
                <a:blip r:embed="rId15"/>
                <a:stretch>
                  <a:fillRect l="-3529" t="-4965" b="-63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02583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Grover’s search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27324" y="1152037"/>
                <a:ext cx="8816676" cy="4796611"/>
              </a:xfrm>
            </p:spPr>
            <p:txBody>
              <a:bodyPr/>
              <a:lstStyle/>
              <a:p>
                <a:pPr eaLnBrk="1" hangingPunct="1">
                  <a:spcBef>
                    <a:spcPts val="600"/>
                  </a:spcBef>
                  <a:spcAft>
                    <a:spcPts val="0"/>
                  </a:spcAft>
                </a:pPr>
                <a:r>
                  <a:rPr lang="en-AU" sz="2000" b="1" dirty="0" smtClean="0"/>
                  <a:t>What about multiple targets?</a:t>
                </a:r>
                <a:endParaRPr lang="en-AU" sz="2000" dirty="0" smtClean="0"/>
              </a:p>
              <a:p>
                <a:pPr eaLnBrk="1" hangingPunct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AU" sz="2000" dirty="0" smtClean="0"/>
                  <a:t>In general we have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AU" sz="2000" dirty="0" smtClean="0"/>
                  <a:t> values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AU" sz="2000" dirty="0" smtClean="0"/>
                  <a:t>.</a:t>
                </a:r>
              </a:p>
              <a:p>
                <a:pPr eaLnBrk="1" hangingPunct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AU" sz="2000" dirty="0" smtClean="0"/>
                  <a:t>Let us define</a:t>
                </a:r>
              </a:p>
              <a:p>
                <a:pPr marL="0" indent="0" eaLnBrk="1" hangingPunct="1"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〉=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AU" sz="2000" dirty="0" smtClean="0"/>
                  <a:t> 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AU" sz="2000" dirty="0" smtClean="0"/>
                  <a:t> are the values of </a:t>
                </a:r>
                <a14:m>
                  <m:oMath xmlns:m="http://schemas.openxmlformats.org/officeDocument/2006/math">
                    <m:r>
                      <a:rPr lang="en-AU" sz="20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AU" sz="2000" dirty="0" smtClean="0"/>
                  <a:t> such that </a:t>
                </a:r>
                <a14:m>
                  <m:oMath xmlns:m="http://schemas.openxmlformats.org/officeDocument/2006/math">
                    <m:r>
                      <a:rPr lang="en-AU" sz="2000" i="1" dirty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dirty="0">
                        <a:latin typeface="Cambria Math" panose="02040503050406030204" pitchFamily="18" charset="0"/>
                      </a:rPr>
                      <m:t>)=1</m:t>
                    </m:r>
                  </m:oMath>
                </a14:m>
                <a:r>
                  <a:rPr lang="en-AU" sz="2000" dirty="0"/>
                  <a:t>.</a:t>
                </a:r>
              </a:p>
              <a:p>
                <a:pPr eaLnBrk="1" hangingPunct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AU" sz="2000" dirty="0" smtClean="0"/>
                  <a:t>Define a modified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AU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p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〉</m:t>
                    </m:r>
                  </m:oMath>
                </a14:m>
                <a:endParaRPr lang="en-AU" sz="2000" dirty="0" smtClean="0"/>
              </a:p>
              <a:p>
                <a:pPr marL="0" indent="0" eaLnBrk="1" hangingPunct="1"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AU" sz="2000" i="1">
                          <a:latin typeface="Cambria Math" panose="02040503050406030204" pitchFamily="18" charset="0"/>
                        </a:rPr>
                        <m:t>〉=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rad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∉{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sub>
                        <m:sup/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〉</m:t>
                          </m:r>
                        </m:e>
                      </m:nary>
                    </m:oMath>
                  </m:oMathPara>
                </a14:m>
                <a:endParaRPr lang="en-AU" sz="2000" dirty="0" smtClean="0"/>
              </a:p>
              <a:p>
                <a:pPr eaLnBrk="1" hangingPunct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Then</a:t>
                </a:r>
                <a:endParaRPr lang="en-AU" sz="2000" dirty="0"/>
              </a:p>
              <a:p>
                <a:pPr marL="0" indent="0" eaLnBrk="1" hangingPunct="1">
                  <a:spcBef>
                    <a:spcPts val="300"/>
                  </a:spcBef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</m:func>
                      <m:r>
                        <a:rPr lang="en-AU" sz="2000" i="1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𝜔</m:t>
                      </m:r>
                      <m:r>
                        <a:rPr lang="en-AU" sz="2000" i="1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ts val="300"/>
                  </a:spcBef>
                  <a:spcAft>
                    <a:spcPts val="0"/>
                  </a:spcAft>
                  <a:buNone/>
                </a:pPr>
                <a:r>
                  <a:rPr lang="en-AU" sz="2000" dirty="0"/>
                  <a:t>     with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AU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func>
                    <m:r>
                      <a:rPr lang="en-AU" sz="20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AU" sz="20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AU" sz="2000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AU" sz="2000" i="1">
                            <a:latin typeface="Cambria Math" panose="02040503050406030204" pitchFamily="18" charset="0"/>
                          </a:rPr>
                          <m:t>𝑁</m:t>
                        </m:r>
                      </m:e>
                    </m:rad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  <a:p>
                <a:pPr eaLnBrk="1" hangingPunct="1"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AU" sz="2000" dirty="0" smtClean="0"/>
                  <a:t>The analysis is the same, except with the modified value of </a:t>
                </a:r>
                <a14:m>
                  <m:oMath xmlns:m="http://schemas.openxmlformats.org/officeDocument/2006/math">
                    <m:r>
                      <a:rPr lang="en-AU" sz="20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AU" sz="2000" dirty="0" smtClean="0"/>
                  <a:t>.</a:t>
                </a:r>
                <a:endParaRPr lang="en-AU" sz="2000" dirty="0"/>
              </a:p>
            </p:txBody>
          </p:sp>
        </mc:Choice>
        <mc:Fallback xmlns="">
          <p:sp>
            <p:nvSpPr>
              <p:cNvPr id="8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27324" y="1152037"/>
                <a:ext cx="8816676" cy="4796611"/>
              </a:xfrm>
              <a:blipFill rotWithShape="0">
                <a:blip r:embed="rId2"/>
                <a:stretch>
                  <a:fillRect l="-207" t="-635" b="-1906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8254314" y="0"/>
            <a:ext cx="88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1996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0" r="15751" b="40553"/>
          <a:stretch/>
        </p:blipFill>
        <p:spPr>
          <a:xfrm>
            <a:off x="7440194" y="830502"/>
            <a:ext cx="1548714" cy="21977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1178" y="5948648"/>
                <a:ext cx="7263373" cy="9093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000" b="0" i="0" smtClean="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rad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m:rPr>
                          <m:sty m:val="p"/>
                        </m:rPr>
                        <a:rPr lang="en-AU" sz="2000" b="0" i="0" smtClean="0">
                          <a:latin typeface="Cambria Math" panose="02040503050406030204" pitchFamily="18" charset="0"/>
                        </a:rPr>
                        <m:t>becomes</m:t>
                      </m:r>
                      <m:r>
                        <a:rPr lang="en-AU" sz="2000" b="0" i="0" smtClean="0">
                          <a:latin typeface="Cambria Math" panose="02040503050406030204" pitchFamily="18" charset="0"/>
                        </a:rPr>
                        <m:t>          </m:t>
                      </m:r>
                      <m:sSub>
                        <m:sSub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AU" sz="2000">
                              <a:latin typeface="Cambria Math" panose="02040503050406030204" pitchFamily="18" charset="0"/>
                            </a:rPr>
                            <m:t>opt</m:t>
                          </m:r>
                        </m:sub>
                      </m:sSub>
                      <m:r>
                        <a:rPr lang="en-AU" sz="2000" i="1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1178" y="5948648"/>
                <a:ext cx="7263373" cy="909352"/>
              </a:xfrm>
              <a:prstGeom prst="rect">
                <a:avLst/>
              </a:prstGeom>
              <a:blipFill rotWithShape="0">
                <a:blip r:embed="rId4"/>
                <a:stretch>
                  <a:fillRect b="-671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7394639" y="3028288"/>
            <a:ext cx="16398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400" dirty="0" err="1" smtClean="0"/>
              <a:t>Lov</a:t>
            </a:r>
            <a:r>
              <a:rPr lang="en-AU" sz="1400" dirty="0" smtClean="0"/>
              <a:t> Grover</a:t>
            </a:r>
            <a:endParaRPr lang="en-AU" sz="1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471139" y="3454400"/>
                <a:ext cx="2610217" cy="1880515"/>
              </a:xfrm>
              <a:prstGeom prst="rect">
                <a:avLst/>
              </a:prstGeom>
              <a:solidFill>
                <a:schemeClr val="accent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AU" sz="2000" dirty="0" smtClean="0"/>
                  <a:t>Define projector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AU" sz="20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d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〈</m:t>
                          </m:r>
                          <m:sSub>
                            <m:sSubPr>
                              <m:ctrlP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AU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</m:nary>
                    </m:oMath>
                  </m:oMathPara>
                </a14:m>
                <a:endParaRPr lang="en-AU" sz="2000" dirty="0" smtClean="0"/>
              </a:p>
              <a:p>
                <a:r>
                  <a:rPr lang="en-AU" sz="2000" dirty="0"/>
                  <a:t>a</a:t>
                </a:r>
                <a:r>
                  <a:rPr lang="en-AU" sz="2000" dirty="0" smtClean="0"/>
                  <a:t>nd reflector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AU" sz="2000" i="1" ker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−2</m:t>
                      </m:r>
                      <m:sSub>
                        <m:sSubPr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sub>
                      </m:sSub>
                    </m:oMath>
                  </m:oMathPara>
                </a14:m>
                <a:endParaRPr lang="en-AU" sz="20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139" y="3454400"/>
                <a:ext cx="2610217" cy="1880515"/>
              </a:xfrm>
              <a:prstGeom prst="rect">
                <a:avLst/>
              </a:prstGeom>
              <a:blipFill rotWithShape="0">
                <a:blip r:embed="rId5"/>
                <a:stretch>
                  <a:fillRect l="-2326" t="-1290" b="-96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06736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Universal quantum computer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27325" y="1161535"/>
                <a:ext cx="8707138" cy="5696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smtClean="0"/>
                  <a:t>Operations on the state can be represented as matrices: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</m:e>
                                  <m:sub>
                                    <m:r>
                                      <a:rPr lang="en-AU" sz="2000" b="0" i="1" kern="0" smtClean="0">
                                        <a:latin typeface="Cambria Math" panose="02040503050406030204" pitchFamily="18" charset="0"/>
                                      </a:rPr>
                                      <m:t>𝑁𝑁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endParaRPr lang="en-AU" sz="2000" kern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smtClean="0"/>
                  <a:t>The </a:t>
                </a:r>
                <a:r>
                  <a:rPr lang="en-AU" sz="2000" kern="0" dirty="0" smtClean="0"/>
                  <a:t>allowed operations on this state are unitary matrices.  </a:t>
                </a:r>
                <a:r>
                  <a:rPr lang="en-AU" sz="2000" kern="0" smtClean="0"/>
                  <a:t>These satisfy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AU" sz="2000" b="0" i="1" kern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†</m:t>
                          </m:r>
                        </m:sup>
                      </m:sSup>
                      <m:r>
                        <a:rPr lang="en-AU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𝕀</m:t>
                      </m:r>
                    </m:oMath>
                  </m:oMathPara>
                </a14:m>
                <a:endParaRPr lang="en-AU" sz="2000" kern="0" dirty="0" smtClean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smtClean="0"/>
                  <a:t>The </a:t>
                </a:r>
                <a14:m>
                  <m:oMath xmlns:m="http://schemas.openxmlformats.org/officeDocument/2006/math">
                    <m:r>
                      <a:rPr lang="en-AU" sz="200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†</m:t>
                    </m:r>
                  </m:oMath>
                </a14:m>
                <a:r>
                  <a:rPr lang="en-AU" sz="2000" kern="0" dirty="0" smtClean="0"/>
                  <a:t> indicates the </a:t>
                </a:r>
                <a:r>
                  <a:rPr lang="en-AU" sz="2000" kern="0" err="1" smtClean="0"/>
                  <a:t>Hermitian</a:t>
                </a:r>
                <a:r>
                  <a:rPr lang="en-AU" sz="2000" kern="0" smtClean="0"/>
                  <a:t> </a:t>
                </a:r>
                <a:r>
                  <a:rPr lang="en-AU" sz="2000" kern="0"/>
                  <a:t>conjugate – the </a:t>
                </a:r>
                <a:r>
                  <a:rPr lang="en-AU" sz="2000" kern="0" dirty="0" smtClean="0"/>
                  <a:t>transpose and </a:t>
                </a:r>
                <a:r>
                  <a:rPr lang="en-AU" sz="2000" kern="0" dirty="0"/>
                  <a:t>complex conjugate</a:t>
                </a:r>
                <a:r>
                  <a:rPr lang="en-AU" sz="2000" kern="0" dirty="0" smtClean="0"/>
                  <a:t> of the matrix.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Any allowed operation is reversible.  Using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p>
                        <m:r>
                          <a:rPr lang="en-AU" sz="2000" i="1" ker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†</m:t>
                        </m:r>
                      </m:sup>
                    </m:sSup>
                  </m:oMath>
                </a14:m>
                <a:r>
                  <a:rPr lang="en-AU" sz="2000" kern="0" dirty="0" smtClean="0"/>
                  <a:t> on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kern="0" dirty="0" smtClean="0"/>
                  <a:t> will restore the state </a:t>
                </a:r>
                <a14:m>
                  <m:oMath xmlns:m="http://schemas.openxmlformats.org/officeDocument/2006/math">
                    <m:r>
                      <a:rPr lang="en-AU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|</m:t>
                    </m:r>
                    <m:r>
                      <a:rPr lang="en-AU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𝜓</m:t>
                    </m:r>
                    <m:r>
                      <a:rPr lang="en-AU" sz="2000" i="1" ker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〉</m:t>
                    </m:r>
                  </m:oMath>
                </a14:m>
                <a:r>
                  <a:rPr lang="en-AU" sz="2000" kern="0" dirty="0" smtClean="0"/>
                  <a:t>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A special case is permutation matrices – a permutation matrix only changes one computational basis state to another.  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5" y="1161535"/>
                <a:ext cx="8707138" cy="5696465"/>
              </a:xfrm>
              <a:prstGeom prst="rect">
                <a:avLst/>
              </a:prstGeom>
              <a:blipFill rotWithShape="0">
                <a:blip r:embed="rId2"/>
                <a:stretch>
                  <a:fillRect l="-210" t="-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37518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Examples of permutations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27325" y="1161536"/>
                <a:ext cx="8707138" cy="40759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indent="-457200" eaLnBrk="1" hangingPunct="1">
                  <a:spcBef>
                    <a:spcPct val="500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The NOT operation, also called an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2000" kern="0" dirty="0" smtClean="0"/>
                  <a:t>, acts on a single </a:t>
                </a:r>
                <a:r>
                  <a:rPr lang="en-AU" sz="2000" kern="0" dirty="0" err="1" smtClean="0"/>
                  <a:t>qubit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≡</m:t>
                      </m:r>
                      <m:d>
                        <m:dPr>
                          <m:begChr m:val="["/>
                          <m:endChr m:val="]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:r>
                  <a:rPr lang="en-AU" sz="2000" kern="0" dirty="0"/>
                  <a:t> </a:t>
                </a:r>
                <a:r>
                  <a:rPr lang="en-AU" sz="2000" kern="0" dirty="0" smtClean="0"/>
                  <a:t>      It takes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|0〉</m:t>
                    </m:r>
                  </m:oMath>
                </a14:m>
                <a:r>
                  <a:rPr lang="en-AU" sz="2000" kern="0" dirty="0" smtClean="0"/>
                  <a:t> to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|1〉</m:t>
                    </m:r>
                  </m:oMath>
                </a14:m>
                <a:r>
                  <a:rPr lang="en-AU" sz="2000" kern="0" dirty="0" smtClean="0"/>
                  <a:t>, and vice versa.</a:t>
                </a:r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600"/>
                  </a:spcAft>
                  <a:buFont typeface="+mj-lt"/>
                  <a:buAutoNum type="arabicPeriod" startAt="2"/>
                </a:pPr>
                <a:r>
                  <a:rPr lang="en-AU" sz="2000" kern="0" dirty="0" smtClean="0"/>
                  <a:t>The controlled NOT acts on two </a:t>
                </a:r>
                <a:r>
                  <a:rPr lang="en-AU" sz="2000" kern="0" dirty="0" err="1" smtClean="0"/>
                  <a:t>qubits</a:t>
                </a:r>
                <a:r>
                  <a:rPr lang="en-AU" sz="2000" kern="0" dirty="0" smtClean="0"/>
                  <a:t>.  It performs an </a:t>
                </a:r>
                <a14:m>
                  <m:oMath xmlns:m="http://schemas.openxmlformats.org/officeDocument/2006/math"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2000" kern="0" dirty="0" smtClean="0"/>
                  <a:t> on the target </a:t>
                </a:r>
                <a:r>
                  <a:rPr lang="en-AU" sz="2000" kern="0" dirty="0" err="1" smtClean="0"/>
                  <a:t>qubit</a:t>
                </a:r>
                <a:r>
                  <a:rPr lang="en-AU" sz="2000" kern="0" dirty="0" smtClean="0"/>
                  <a:t> if the control </a:t>
                </a:r>
                <a:r>
                  <a:rPr lang="en-AU" sz="2000" kern="0" dirty="0" err="1" smtClean="0"/>
                  <a:t>qubit</a:t>
                </a:r>
                <a:r>
                  <a:rPr lang="en-AU" sz="2000" kern="0" dirty="0" smtClean="0"/>
                  <a:t> is in the state </a:t>
                </a:r>
                <a14:m>
                  <m:oMath xmlns:m="http://schemas.openxmlformats.org/officeDocument/2006/math">
                    <m:r>
                      <a:rPr lang="en-AU" sz="2000" i="1" kern="0">
                        <a:latin typeface="Cambria Math" panose="02040503050406030204" pitchFamily="18" charset="0"/>
                      </a:rPr>
                      <m:t>|1〉</m:t>
                    </m:r>
                  </m:oMath>
                </a14:m>
                <a:r>
                  <a:rPr lang="en-AU" sz="2000" kern="0" dirty="0" smtClean="0"/>
                  <a:t>.  Otherwise it does nothing.</a:t>
                </a:r>
              </a:p>
              <a:p>
                <a:pPr marL="457200" indent="-457200" eaLnBrk="1" hangingPunct="1">
                  <a:spcBef>
                    <a:spcPct val="50000"/>
                  </a:spcBef>
                  <a:spcAft>
                    <a:spcPts val="600"/>
                  </a:spcAft>
                  <a:buFont typeface="+mj-lt"/>
                  <a:buAutoNum type="arabicPeriod" startAt="2"/>
                </a:pPr>
                <a:endParaRPr lang="en-AU" sz="2000" kern="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0"/>
                  </a:spcAft>
                  <a:buNone/>
                </a:pPr>
                <a:endParaRPr lang="en-AU" sz="2000" kern="0" dirty="0" smtClean="0"/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600"/>
                  </a:spcAft>
                  <a:buFont typeface="+mj-lt"/>
                  <a:buAutoNum type="arabicPeriod" startAt="3"/>
                </a:pPr>
                <a:r>
                  <a:rPr lang="en-AU" sz="2000" kern="0" dirty="0" smtClean="0"/>
                  <a:t>The </a:t>
                </a:r>
                <a:r>
                  <a:rPr lang="en-AU" sz="2000" kern="0" dirty="0" err="1" smtClean="0"/>
                  <a:t>Toffoli</a:t>
                </a:r>
                <a:r>
                  <a:rPr lang="en-AU" sz="2000" kern="0" dirty="0" smtClean="0"/>
                  <a:t> gate is a NOT controlled by two </a:t>
                </a:r>
                <a:r>
                  <a:rPr lang="en-AU" sz="2000" kern="0" dirty="0" err="1" smtClean="0"/>
                  <a:t>qubits</a:t>
                </a:r>
                <a:r>
                  <a:rPr lang="en-AU" sz="2000" kern="0" dirty="0" smtClean="0"/>
                  <a:t>.  It performs an </a:t>
                </a:r>
                <a14:m>
                  <m:oMath xmlns:m="http://schemas.openxmlformats.org/officeDocument/2006/math">
                    <m:r>
                      <a:rPr lang="en-AU" sz="2000" i="1" ker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AU" sz="2000" kern="0" dirty="0" smtClean="0"/>
                  <a:t> only if both controls are in the state </a:t>
                </a:r>
                <a14:m>
                  <m:oMath xmlns:m="http://schemas.openxmlformats.org/officeDocument/2006/math">
                    <m:r>
                      <a:rPr lang="en-AU" sz="2000" i="1" kern="0">
                        <a:latin typeface="Cambria Math" panose="02040503050406030204" pitchFamily="18" charset="0"/>
                      </a:rPr>
                      <m:t>|1〉</m:t>
                    </m:r>
                  </m:oMath>
                </a14:m>
                <a:r>
                  <a:rPr lang="en-AU" sz="2000" kern="0" dirty="0" smtClean="0"/>
                  <a:t>.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5" y="1161536"/>
                <a:ext cx="8707138" cy="4075930"/>
              </a:xfrm>
              <a:prstGeom prst="rect">
                <a:avLst/>
              </a:prstGeom>
              <a:blipFill rotWithShape="0">
                <a:blip r:embed="rId2"/>
                <a:stretch>
                  <a:fillRect l="-210" t="-749" b="-16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/>
          <p:cNvCxnSpPr/>
          <p:nvPr/>
        </p:nvCxnSpPr>
        <p:spPr bwMode="auto">
          <a:xfrm>
            <a:off x="2899719" y="3618420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>
            <a:off x="2899719" y="4337218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" name="Straight Connector 4"/>
          <p:cNvCxnSpPr/>
          <p:nvPr/>
        </p:nvCxnSpPr>
        <p:spPr bwMode="auto">
          <a:xfrm>
            <a:off x="4061254" y="3618420"/>
            <a:ext cx="0" cy="79920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Oval 6"/>
          <p:cNvSpPr/>
          <p:nvPr/>
        </p:nvSpPr>
        <p:spPr bwMode="auto">
          <a:xfrm>
            <a:off x="3984733" y="4258959"/>
            <a:ext cx="156518" cy="15651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042800" y="3599429"/>
            <a:ext cx="43200" cy="4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2899719" y="6012000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2899719" y="6731085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4061254" y="5305940"/>
            <a:ext cx="0" cy="1505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Oval 14"/>
          <p:cNvSpPr/>
          <p:nvPr/>
        </p:nvSpPr>
        <p:spPr bwMode="auto">
          <a:xfrm>
            <a:off x="3984733" y="6652826"/>
            <a:ext cx="156518" cy="15651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4042800" y="5991417"/>
            <a:ext cx="43200" cy="4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2899719" y="5292000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Oval 17"/>
          <p:cNvSpPr/>
          <p:nvPr/>
        </p:nvSpPr>
        <p:spPr bwMode="auto">
          <a:xfrm>
            <a:off x="4041752" y="5271447"/>
            <a:ext cx="43200" cy="4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666670" y="3531427"/>
                <a:ext cx="1301382" cy="90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6670" y="3531427"/>
                <a:ext cx="1301382" cy="90710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43294" y="4954329"/>
                <a:ext cx="2548133" cy="18540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AU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8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3294" y="4954329"/>
                <a:ext cx="2548133" cy="185409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34318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063"/>
            <a:ext cx="7868807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Turning classical into quantum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7325" y="1161535"/>
            <a:ext cx="8707138" cy="5696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AU" sz="2000" kern="0" dirty="0" smtClean="0"/>
              <a:t>The NAND gate is universal for classical circuits and acts as below.</a:t>
            </a: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endParaRPr lang="en-AU" sz="2000" kern="0" dirty="0"/>
          </a:p>
          <a:p>
            <a:pPr marL="0" indent="0" eaLnBrk="1" hangingPunct="1">
              <a:spcBef>
                <a:spcPct val="50000"/>
              </a:spcBef>
              <a:spcAft>
                <a:spcPts val="600"/>
              </a:spcAft>
              <a:buNone/>
            </a:pPr>
            <a:endParaRPr lang="en-AU" sz="2000" kern="0" dirty="0"/>
          </a:p>
          <a:p>
            <a:pPr marL="0" indent="0" eaLnBrk="1" hangingPunct="1">
              <a:spcBef>
                <a:spcPts val="0"/>
              </a:spcBef>
              <a:spcAft>
                <a:spcPts val="0"/>
              </a:spcAft>
              <a:buNone/>
            </a:pPr>
            <a:endParaRPr lang="en-AU" sz="2000" kern="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AU" sz="2000" kern="0" dirty="0" smtClean="0"/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AU" sz="2000" kern="0" dirty="0" smtClean="0"/>
              <a:t>We can perform the same operation using a </a:t>
            </a:r>
            <a:r>
              <a:rPr lang="en-AU" sz="2000" kern="0" dirty="0" err="1" smtClean="0"/>
              <a:t>Toffoli</a:t>
            </a:r>
            <a:r>
              <a:rPr lang="en-AU" sz="2000" kern="0" dirty="0" smtClean="0"/>
              <a:t> gate.</a:t>
            </a:r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endParaRPr lang="en-AU" sz="2000" kern="0" dirty="0"/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endParaRPr lang="en-AU" sz="2000" kern="0" dirty="0" smtClean="0"/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endParaRPr lang="en-AU" sz="2000" kern="0" dirty="0"/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en-AU" sz="2000" kern="0" dirty="0" smtClean="0"/>
          </a:p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AU" sz="2000" kern="0" dirty="0" smtClean="0"/>
              <a:t>We can convert any classical algorithm into a quantum algorithm, replacing the NAND gates with </a:t>
            </a:r>
            <a:r>
              <a:rPr lang="en-AU" sz="2000" kern="0" dirty="0" err="1" smtClean="0"/>
              <a:t>Toffolis</a:t>
            </a:r>
            <a:r>
              <a:rPr lang="en-AU" sz="2000" kern="0" dirty="0" smtClean="0"/>
              <a:t>, and keeping the extra </a:t>
            </a:r>
            <a:r>
              <a:rPr lang="en-AU" sz="2000" kern="0" dirty="0" err="1" smtClean="0"/>
              <a:t>qubits</a:t>
            </a:r>
            <a:r>
              <a:rPr lang="en-AU" sz="2000" kern="0" dirty="0" smtClean="0"/>
              <a:t>. </a:t>
            </a:r>
            <a:endParaRPr lang="en-AU" sz="2000" kern="0" dirty="0"/>
          </a:p>
        </p:txBody>
      </p:sp>
      <p:sp>
        <p:nvSpPr>
          <p:cNvPr id="2" name="Flowchart: Delay 1"/>
          <p:cNvSpPr/>
          <p:nvPr/>
        </p:nvSpPr>
        <p:spPr bwMode="auto">
          <a:xfrm>
            <a:off x="3100904" y="2122792"/>
            <a:ext cx="444616" cy="377505"/>
          </a:xfrm>
          <a:prstGeom prst="flowChartDelay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Oval 2"/>
          <p:cNvSpPr/>
          <p:nvPr/>
        </p:nvSpPr>
        <p:spPr bwMode="auto">
          <a:xfrm>
            <a:off x="3549258" y="2273683"/>
            <a:ext cx="75501" cy="75501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 flipH="1" flipV="1">
            <a:off x="2705551" y="2201111"/>
            <a:ext cx="396000" cy="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2705551" y="2424947"/>
            <a:ext cx="395353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 flipH="1" flipV="1">
            <a:off x="3624759" y="2310650"/>
            <a:ext cx="385717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006241" y="3897695"/>
                <a:ext cx="369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6241" y="3897695"/>
                <a:ext cx="369332" cy="276999"/>
              </a:xfrm>
              <a:prstGeom prst="rect">
                <a:avLst/>
              </a:prstGeom>
              <a:blipFill rotWithShape="0">
                <a:blip r:embed="rId2"/>
                <a:stretch>
                  <a:fillRect l="-21311" r="-19672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001047" y="4616779"/>
                <a:ext cx="379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047" y="4616779"/>
                <a:ext cx="379719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0635" r="-19048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01526" y="5334716"/>
                <a:ext cx="3834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1526" y="5334716"/>
                <a:ext cx="383438" cy="276999"/>
              </a:xfrm>
              <a:prstGeom prst="rect">
                <a:avLst/>
              </a:prstGeom>
              <a:blipFill rotWithShape="0">
                <a:blip r:embed="rId4"/>
                <a:stretch>
                  <a:fillRect l="-20635" r="-20635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585882"/>
                  </p:ext>
                </p:extLst>
              </p:nvPr>
            </p:nvGraphicFramePr>
            <p:xfrm>
              <a:off x="4912434" y="1600647"/>
              <a:ext cx="219159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0530"/>
                    <a:gridCol w="730530"/>
                    <a:gridCol w="730530"/>
                  </a:tblGrid>
                  <a:tr h="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oMath>
                            </m:oMathPara>
                          </a14:m>
                          <a:endParaRPr lang="en-A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</m:oMath>
                            </m:oMathPara>
                          </a14:m>
                          <a:endParaRPr lang="en-A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1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𝑸</m:t>
                                </m:r>
                              </m:oMath>
                            </m:oMathPara>
                          </a14:m>
                          <a:endParaRPr lang="en-AU" sz="12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1691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</a:tr>
                  <a:tr h="1691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</a:tr>
                  <a:tr h="1691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</a:tr>
                  <a:tr h="169156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AU" sz="1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oMath>
                            </m:oMathPara>
                          </a14:m>
                          <a:endParaRPr lang="en-AU" sz="12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4" name="Table 1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2585882"/>
                  </p:ext>
                </p:extLst>
              </p:nvPr>
            </p:nvGraphicFramePr>
            <p:xfrm>
              <a:off x="4912434" y="1600647"/>
              <a:ext cx="2191590" cy="13716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30530"/>
                    <a:gridCol w="730530"/>
                    <a:gridCol w="730530"/>
                  </a:tblGrid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33" t="-2222" r="-204167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000" t="-2222" r="-102479" b="-4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667" t="-2222" r="-3333" b="-406667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33" t="-102222" r="-204167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000" t="-102222" r="-102479" b="-30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667" t="-102222" r="-3333" b="-306667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33" t="-197826" r="-204167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000" t="-197826" r="-102479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667" t="-197826" r="-3333" b="-200000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33" t="-304444" r="-204167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000" t="-304444" r="-102479" b="-10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667" t="-304444" r="-3333" b="-104444"/>
                          </a:stretch>
                        </a:blipFill>
                      </a:tcPr>
                    </a:tc>
                  </a:tr>
                  <a:tr h="2743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833" t="-404444" r="-204167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100000" t="-404444" r="-102479" b="-44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5"/>
                          <a:stretch>
                            <a:fillRect l="-201667" t="-404444" r="-3333" b="-4444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8" name="Straight Connector 17"/>
          <p:cNvCxnSpPr/>
          <p:nvPr/>
        </p:nvCxnSpPr>
        <p:spPr bwMode="auto">
          <a:xfrm>
            <a:off x="3376003" y="4775862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/>
          <p:nvPr/>
        </p:nvCxnSpPr>
        <p:spPr bwMode="auto">
          <a:xfrm>
            <a:off x="3376003" y="5494947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19"/>
          <p:cNvCxnSpPr/>
          <p:nvPr/>
        </p:nvCxnSpPr>
        <p:spPr bwMode="auto">
          <a:xfrm>
            <a:off x="4537538" y="4069802"/>
            <a:ext cx="0" cy="1505059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" name="Oval 20"/>
          <p:cNvSpPr/>
          <p:nvPr/>
        </p:nvSpPr>
        <p:spPr bwMode="auto">
          <a:xfrm>
            <a:off x="4456800" y="5414400"/>
            <a:ext cx="156518" cy="156519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2" name="Oval 21"/>
          <p:cNvSpPr/>
          <p:nvPr/>
        </p:nvSpPr>
        <p:spPr bwMode="auto">
          <a:xfrm>
            <a:off x="4519084" y="4755279"/>
            <a:ext cx="43200" cy="4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3376003" y="4055862"/>
            <a:ext cx="2430162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" name="Oval 23"/>
          <p:cNvSpPr/>
          <p:nvPr/>
        </p:nvSpPr>
        <p:spPr bwMode="auto">
          <a:xfrm>
            <a:off x="4518036" y="4035309"/>
            <a:ext cx="43200" cy="43200"/>
          </a:xfrm>
          <a:prstGeom prst="ellipse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004092" y="5327851"/>
                <a:ext cx="3494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|1〉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092" y="5327851"/>
                <a:ext cx="349455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22807" r="-22807" b="-3777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18317" y="3903509"/>
                <a:ext cx="3693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8317" y="3903509"/>
                <a:ext cx="369332" cy="276999"/>
              </a:xfrm>
              <a:prstGeom prst="rect">
                <a:avLst/>
              </a:prstGeom>
              <a:blipFill rotWithShape="0">
                <a:blip r:embed="rId7"/>
                <a:stretch>
                  <a:fillRect l="-21311" r="-19672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813123" y="4622593"/>
                <a:ext cx="37971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AU" sz="1800" b="0" i="1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1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3123" y="4622593"/>
                <a:ext cx="379719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20968" r="-20968" b="-34783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512274" y="2027462"/>
                <a:ext cx="189539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74" y="2027462"/>
                <a:ext cx="189539" cy="246221"/>
              </a:xfrm>
              <a:prstGeom prst="rect">
                <a:avLst/>
              </a:prstGeom>
              <a:blipFill rotWithShape="0">
                <a:blip r:embed="rId9"/>
                <a:stretch>
                  <a:fillRect l="-19355" r="-22581" b="-7500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512274" y="2318248"/>
                <a:ext cx="197875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274" y="2318248"/>
                <a:ext cx="197875" cy="246221"/>
              </a:xfrm>
              <a:prstGeom prst="rect">
                <a:avLst/>
              </a:prstGeom>
              <a:blipFill rotWithShape="0">
                <a:blip r:embed="rId10"/>
                <a:stretch>
                  <a:fillRect l="-18182" r="-18182" b="-7317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036352" y="2183524"/>
                <a:ext cx="203196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AU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352" y="2183524"/>
                <a:ext cx="203196" cy="246221"/>
              </a:xfrm>
              <a:prstGeom prst="rect">
                <a:avLst/>
              </a:prstGeom>
              <a:blipFill rotWithShape="0">
                <a:blip r:embed="rId11"/>
                <a:stretch>
                  <a:fillRect l="-27273" r="-27273" b="-29268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061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063"/>
            <a:ext cx="7868807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Turning classical into quantum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27325" y="1161535"/>
                <a:ext cx="8707138" cy="5696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Any function we could calculate on a classical computer we could also compute on a quantum computer</a:t>
                </a:r>
                <a:r>
                  <a:rPr lang="en-AU" sz="2000" kern="0" dirty="0"/>
                  <a:t>, with the addition of some extra “garbage” registers. </a:t>
                </a:r>
                <a:endParaRPr lang="en-AU" sz="2000" kern="0" dirty="0" smtClean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↦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sty m:val="p"/>
                        </m:rPr>
                        <a:rPr lang="en-AU" sz="2000" b="0" i="0" kern="0" smtClean="0">
                          <a:latin typeface="Cambria Math" panose="02040503050406030204" pitchFamily="18" charset="0"/>
                        </a:rPr>
                        <m:t>extra</m:t>
                      </m:r>
                      <m:r>
                        <a:rPr lang="en-AU" sz="2000" b="0" i="0" kern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AU" sz="2000" b="0" i="0" kern="0" smtClean="0">
                          <a:latin typeface="Cambria Math" panose="02040503050406030204" pitchFamily="18" charset="0"/>
                        </a:rPr>
                        <m:t>data</m:t>
                      </m:r>
                      <m:r>
                        <a:rPr lang="en-AU" sz="2000" b="0" i="0" kern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AU" sz="2000" b="0" i="0" kern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This can be turned into a computation that does this: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Method:</a:t>
                </a:r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Add an </a:t>
                </a:r>
                <a:r>
                  <a:rPr lang="en-AU" sz="2000" kern="0" dirty="0" err="1" smtClean="0"/>
                  <a:t>ancilla</a:t>
                </a:r>
                <a:r>
                  <a:rPr lang="en-AU" sz="2000" kern="0" dirty="0" smtClean="0"/>
                  <a:t>, and perform the program as above to give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000" i="1" kern="0">
                        <a:latin typeface="Cambria Math" panose="02040503050406030204" pitchFamily="18" charset="0"/>
                      </a:rPr>
                      <m:t>|0〉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kern="0">
                            <a:latin typeface="Cambria Math" panose="02040503050406030204" pitchFamily="18" charset="0"/>
                          </a:rPr>
                          <m:t>extra</m:t>
                        </m:r>
                        <m:r>
                          <a:rPr lang="en-AU" sz="2000" ker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000" kern="0"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a:rPr lang="en-AU" sz="2000" b="0" i="0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000" b="0" i="0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AU" sz="2000" kern="0" dirty="0" smtClean="0"/>
                  <a:t>.</a:t>
                </a:r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Copy the output of the function into the extra </a:t>
                </a:r>
                <a:r>
                  <a:rPr lang="en-AU" sz="2000" kern="0" dirty="0" err="1" smtClean="0"/>
                  <a:t>ancilla</a:t>
                </a:r>
                <a:r>
                  <a:rPr lang="en-AU" sz="2000" kern="0" dirty="0" smtClean="0"/>
                  <a:t>, to give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AU" sz="2000" i="1" ker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AU" sz="2000" i="1" ker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r>
                      <a:rPr lang="en-AU" sz="2000" i="1" ker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)〉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kern="0">
                            <a:latin typeface="Cambria Math" panose="02040503050406030204" pitchFamily="18" charset="0"/>
                          </a:rPr>
                          <m:t>extra</m:t>
                        </m:r>
                        <m:r>
                          <a:rPr lang="en-AU" sz="2000" ker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AU" sz="2000" kern="0">
                            <a:latin typeface="Cambria Math" panose="02040503050406030204" pitchFamily="18" charset="0"/>
                          </a:rPr>
                          <m:t>data</m:t>
                        </m:r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AU" sz="2000" kern="0" dirty="0" smtClean="0"/>
                  <a:t>.</a:t>
                </a:r>
                <a:endParaRPr lang="en-AU" sz="2000" kern="0" dirty="0"/>
              </a:p>
              <a:p>
                <a:pPr marL="457200" indent="-457200" eaLnBrk="1" hangingPunct="1">
                  <a:spcBef>
                    <a:spcPts val="0"/>
                  </a:spcBef>
                  <a:spcAft>
                    <a:spcPts val="0"/>
                  </a:spcAft>
                  <a:buFont typeface="+mj-lt"/>
                  <a:buAutoNum type="arabicPeriod"/>
                </a:pPr>
                <a:r>
                  <a:rPr lang="en-AU" sz="2000" kern="0" dirty="0" smtClean="0"/>
                  <a:t>Invert the program above, giving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AU" sz="20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b="0" i="1" kern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〉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r>
                  <a:rPr lang="en-AU" sz="2000" kern="0" dirty="0" smtClean="0"/>
                  <a:t>.</a:t>
                </a:r>
                <a:endParaRPr lang="en-AU" sz="2000" kern="0" dirty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For </a:t>
                </a:r>
                <a:r>
                  <a:rPr lang="en-AU" sz="2000" kern="0" dirty="0" err="1" smtClean="0"/>
                  <a:t>ancillas</a:t>
                </a:r>
                <a:r>
                  <a:rPr lang="en-AU" sz="2000" kern="0" dirty="0" smtClean="0"/>
                  <a:t> that are not initially zeroed, we can just perform the XOR.</a:t>
                </a:r>
                <a:endParaRPr lang="en-AU" sz="2000" kern="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d>
                        <m:dPr>
                          <m:begChr m:val="|"/>
                          <m:endChr m:val="〉"/>
                          <m:ctrlPr>
                            <a:rPr lang="en-AU" sz="2000" b="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〉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⊕</m:t>
                      </m:r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〉</m:t>
                      </m:r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endParaRPr lang="en-AU" sz="20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5" y="1161535"/>
                <a:ext cx="8707138" cy="5696465"/>
              </a:xfrm>
              <a:prstGeom prst="rect">
                <a:avLst/>
              </a:prstGeom>
              <a:blipFill rotWithShape="0">
                <a:blip r:embed="rId2"/>
                <a:stretch>
                  <a:fillRect l="-210" t="-53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9753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119063"/>
            <a:ext cx="7868807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Part of the story: Superposition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327325" y="1161534"/>
                <a:ext cx="5109648" cy="56964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Now what if we start the state in a superposition?</a:t>
                </a:r>
                <a:endParaRPr lang="en-AU" sz="2000" kern="0" dirty="0"/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2000" b="0" i="1" kern="0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2000" i="1" kern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|0〉</m:t>
                          </m:r>
                        </m:e>
                      </m:nary>
                      <m:r>
                        <a:rPr lang="en-AU" sz="2000" i="1" kern="0">
                          <a:latin typeface="Cambria Math" panose="02040503050406030204" pitchFamily="18" charset="0"/>
                        </a:rPr>
                        <m:t>↦</m:t>
                      </m:r>
                      <m:f>
                        <m:fPr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AU" sz="2000" i="1" ker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nary>
                        <m:naryPr>
                          <m:chr m:val="∑"/>
                          <m:ctrlPr>
                            <a:rPr lang="en-AU" sz="2000" i="1" ker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AU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sSup>
                            <m:sSupPr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p>
                        </m:sup>
                        <m:e>
                          <m:d>
                            <m:dPr>
                              <m:begChr m:val="|"/>
                              <m:endChr m:val="〉"/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|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AU" sz="2000" i="1" kern="0">
                              <a:latin typeface="Cambria Math" panose="02040503050406030204" pitchFamily="18" charset="0"/>
                            </a:rPr>
                            <m:t>)〉</m:t>
                          </m:r>
                        </m:e>
                      </m:nary>
                    </m:oMath>
                  </m:oMathPara>
                </a14:m>
                <a:endParaRPr lang="en-AU" sz="2000" kern="0" dirty="0"/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For </a:t>
                </a:r>
                <a14:m>
                  <m:oMath xmlns:m="http://schemas.openxmlformats.org/officeDocument/2006/math">
                    <m:r>
                      <a:rPr lang="en-AU" sz="2000" i="1" kern="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AU" sz="2000" kern="0" dirty="0" smtClean="0"/>
                  <a:t> </a:t>
                </a:r>
                <a:r>
                  <a:rPr lang="en-AU" sz="2000" kern="0" dirty="0" err="1" smtClean="0"/>
                  <a:t>qubits</a:t>
                </a:r>
                <a:r>
                  <a:rPr lang="en-AU" sz="2000" kern="0" dirty="0" smtClean="0"/>
                  <a:t>, we have evaluated an exponential number of different values of the function.</a:t>
                </a:r>
                <a:endParaRPr lang="en-AU" sz="2000" kern="0" dirty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7325" y="1161534"/>
                <a:ext cx="5109648" cy="5696465"/>
              </a:xfrm>
              <a:prstGeom prst="rect">
                <a:avLst/>
              </a:prstGeom>
              <a:blipFill rotWithShape="0">
                <a:blip r:embed="rId2"/>
                <a:stretch>
                  <a:fillRect l="-358" t="-535" r="-23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540" y="1409174"/>
            <a:ext cx="3244514" cy="22483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0933" y="4196127"/>
            <a:ext cx="6096000" cy="1857375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27324" y="6244281"/>
            <a:ext cx="8610730" cy="613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spcBef>
                <a:spcPct val="50000"/>
              </a:spcBef>
              <a:spcAft>
                <a:spcPts val="600"/>
              </a:spcAft>
            </a:pPr>
            <a:r>
              <a:rPr lang="en-AU" sz="2000" kern="0" dirty="0" smtClean="0"/>
              <a:t>But if we measure it, we only ever find one value of the function!</a:t>
            </a:r>
            <a:endParaRPr lang="en-AU" sz="2000" kern="0" dirty="0"/>
          </a:p>
        </p:txBody>
      </p:sp>
    </p:spTree>
    <p:extLst>
      <p:ext uri="{BB962C8B-B14F-4D97-AF65-F5344CB8AC3E}">
        <p14:creationId xmlns:p14="http://schemas.microsoft.com/office/powerpoint/2010/main" val="3329130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9" y="119063"/>
            <a:ext cx="7382776" cy="790575"/>
          </a:xfrm>
        </p:spPr>
        <p:txBody>
          <a:bodyPr/>
          <a:lstStyle/>
          <a:p>
            <a:pPr eaLnBrk="1" hangingPunct="1"/>
            <a:r>
              <a:rPr lang="en-AU" dirty="0" smtClean="0"/>
              <a:t>The other part: Interference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auto">
              <a:xfrm>
                <a:off x="0" y="1161535"/>
                <a:ext cx="4658890" cy="3496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We can’t just calculate many values of a function, we need some way to interfere them to obtain some </a:t>
                </a:r>
                <a:r>
                  <a:rPr lang="en-AU" sz="2000" i="1" kern="0" dirty="0" smtClean="0"/>
                  <a:t>global</a:t>
                </a:r>
                <a:r>
                  <a:rPr lang="en-AU" sz="2000" kern="0" dirty="0" smtClean="0"/>
                  <a:t> property of the function.</a:t>
                </a:r>
              </a:p>
              <a:p>
                <a:pPr eaLnBrk="1" hangingPunct="1">
                  <a:spcBef>
                    <a:spcPct val="500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We need non-permutation gates:</a:t>
                </a:r>
                <a:endParaRPr lang="en-AU" sz="2000" kern="0" dirty="0"/>
              </a:p>
              <a:p>
                <a:pPr marL="35560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:r>
                  <a:rPr lang="en-AU" sz="2000" kern="0" dirty="0" smtClean="0"/>
                  <a:t>The </a:t>
                </a:r>
                <a:r>
                  <a:rPr lang="en-AU" sz="2000" kern="0" dirty="0" err="1" smtClean="0"/>
                  <a:t>Hadamard</a:t>
                </a:r>
                <a:r>
                  <a:rPr lang="en-AU" sz="2000" kern="0" dirty="0" smtClean="0"/>
                  <a:t> gate</a:t>
                </a:r>
                <a:r>
                  <a:rPr lang="en-AU" sz="2000" kern="0" dirty="0"/>
                  <a:t> </a:t>
                </a:r>
                <a:r>
                  <a:rPr lang="en-AU" sz="2000" kern="0" dirty="0" smtClean="0"/>
                  <a:t>has a matrix representation</a:t>
                </a:r>
              </a:p>
              <a:p>
                <a:pPr marL="0" indent="0" eaLnBrk="1" hangingPunct="1">
                  <a:spcBef>
                    <a:spcPct val="500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AU" sz="2000" b="0" i="1" kern="0" smtClean="0">
                          <a:latin typeface="Cambria Math" panose="02040503050406030204" pitchFamily="18" charset="0"/>
                        </a:rPr>
                        <m:t>≡</m:t>
                      </m:r>
                      <m:f>
                        <m:fPr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AU" sz="2000" b="0" i="1" kern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AU" sz="2000" b="0" i="1" kern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AU" sz="2000" i="1" ker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AU" sz="2000" b="0" i="1" kern="0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AU" sz="2000" kern="0" dirty="0" smtClean="0"/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161535"/>
                <a:ext cx="4658890" cy="3496433"/>
              </a:xfrm>
              <a:prstGeom prst="rect">
                <a:avLst/>
              </a:prstGeom>
              <a:blipFill rotWithShape="0">
                <a:blip r:embed="rId2"/>
                <a:stretch>
                  <a:fillRect l="-393" t="-873" r="-39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712677" y="1161535"/>
                <a:ext cx="4431323" cy="34964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5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70000"/>
                  <a:buFont typeface="Wingdings" panose="05000000000000000000" pitchFamily="2" charset="2"/>
                  <a:buChar char="n"/>
                  <a:defRPr sz="28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tx1"/>
                  </a:buClr>
                  <a:buSzPct val="8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Just measuring Schrödinger’s cat would never show it in a superposition.</a:t>
                </a:r>
              </a:p>
              <a:p>
                <a:pPr eaLnBrk="1" hangingPunct="1"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AU" sz="2000" kern="0" dirty="0" smtClean="0"/>
                  <a:t>If we could do a </a:t>
                </a:r>
                <a:r>
                  <a:rPr lang="en-AU" sz="2000" kern="0" dirty="0" err="1" smtClean="0"/>
                  <a:t>Hadamard</a:t>
                </a:r>
                <a:r>
                  <a:rPr lang="en-AU" sz="2000" kern="0" dirty="0" smtClean="0"/>
                  <a:t> on Schr</a:t>
                </a:r>
                <a:r>
                  <a:rPr lang="en-AU" sz="2000" kern="0" dirty="0"/>
                  <a:t>ö</a:t>
                </a:r>
                <a:r>
                  <a:rPr lang="en-AU" sz="2000" kern="0" dirty="0" smtClean="0"/>
                  <a:t>dinger’s cat, we would turn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sz="2000" ker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b="0" i="0" kern="0" smtClean="0">
                            <a:latin typeface="Cambria Math" panose="02040503050406030204" pitchFamily="18" charset="0"/>
                          </a:rPr>
                          <m:t>live</m:t>
                        </m:r>
                      </m:e>
                    </m:d>
                    <m:r>
                      <a:rPr lang="en-AU" sz="2000" i="1" kern="0">
                        <a:latin typeface="Cambria Math" panose="02040503050406030204" pitchFamily="18" charset="0"/>
                      </a:rPr>
                      <m:t>+|</m:t>
                    </m:r>
                    <m:r>
                      <m:rPr>
                        <m:sty m:val="p"/>
                      </m:rPr>
                      <a:rPr lang="en-AU" sz="2000" b="0" i="0" kern="0" smtClean="0">
                        <a:latin typeface="Cambria Math" panose="02040503050406030204" pitchFamily="18" charset="0"/>
                      </a:rPr>
                      <m:t>dead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〉)/</m:t>
                    </m:r>
                    <m:rad>
                      <m:radPr>
                        <m:degHide m:val="on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2000" kern="0" dirty="0" smtClean="0"/>
                  <a:t>  to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kern="0">
                            <a:latin typeface="Cambria Math" panose="02040503050406030204" pitchFamily="18" charset="0"/>
                          </a:rPr>
                          <m:t>live</m:t>
                        </m:r>
                      </m:e>
                    </m:d>
                  </m:oMath>
                </a14:m>
                <a:r>
                  <a:rPr lang="en-AU" sz="2000" kern="0" dirty="0" smtClean="0"/>
                  <a:t>, and</a:t>
                </a:r>
              </a:p>
              <a:p>
                <a:pPr marL="457200" indent="-457200" eaLnBrk="1" hangingPunct="1">
                  <a:spcBef>
                    <a:spcPts val="600"/>
                  </a:spcBef>
                  <a:spcAft>
                    <a:spcPts val="600"/>
                  </a:spcAft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AU" sz="2000" ker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kern="0">
                            <a:latin typeface="Cambria Math" panose="02040503050406030204" pitchFamily="18" charset="0"/>
                          </a:rPr>
                          <m:t>live</m:t>
                        </m:r>
                      </m:e>
                    </m:d>
                    <m:r>
                      <a:rPr lang="en-AU" sz="2000" b="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AU" sz="2000" kern="0">
                        <a:latin typeface="Cambria Math" panose="02040503050406030204" pitchFamily="18" charset="0"/>
                      </a:rPr>
                      <m:t>dead</m:t>
                    </m:r>
                    <m:r>
                      <a:rPr lang="en-AU" sz="2000" i="1" kern="0">
                        <a:latin typeface="Cambria Math" panose="02040503050406030204" pitchFamily="18" charset="0"/>
                      </a:rPr>
                      <m:t>〉)/</m:t>
                    </m:r>
                    <m:rad>
                      <m:radPr>
                        <m:degHide m:val="on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AU" sz="2000" i="1" ker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AU" sz="2000" kern="0" dirty="0"/>
                  <a:t> </a:t>
                </a:r>
                <a:r>
                  <a:rPr lang="en-AU" sz="2000" kern="0" dirty="0" smtClean="0"/>
                  <a:t> to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〉"/>
                        <m:ctrlPr>
                          <a:rPr lang="en-AU" sz="20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AU" sz="2000" b="0" i="0" kern="0" smtClean="0">
                            <a:latin typeface="Cambria Math" panose="02040503050406030204" pitchFamily="18" charset="0"/>
                          </a:rPr>
                          <m:t>dead</m:t>
                        </m:r>
                      </m:e>
                    </m:d>
                  </m:oMath>
                </a14:m>
                <a:endParaRPr lang="en-AU" sz="2000" kern="0" dirty="0" smtClean="0"/>
              </a:p>
              <a:p>
                <a:pPr marL="0" indent="0" eaLnBrk="1" hangingPunct="1">
                  <a:spcBef>
                    <a:spcPts val="600"/>
                  </a:spcBef>
                  <a:spcAft>
                    <a:spcPts val="600"/>
                  </a:spcAft>
                  <a:buNone/>
                </a:pPr>
                <a:r>
                  <a:rPr lang="en-AU" sz="2000" kern="0" dirty="0" smtClean="0"/>
                  <a:t>     showing we have superposition.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12677" y="1161535"/>
                <a:ext cx="4431323" cy="3496433"/>
              </a:xfrm>
              <a:prstGeom prst="rect">
                <a:avLst/>
              </a:prstGeom>
              <a:blipFill rotWithShape="0">
                <a:blip r:embed="rId3"/>
                <a:stretch>
                  <a:fillRect l="-413" t="-873" b="-34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80" y="4834862"/>
            <a:ext cx="6107854" cy="1899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72995" y="4834862"/>
                <a:ext cx="2512540" cy="780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↔(|0〉+|1〉)/</m:t>
                      </m:r>
                      <m:rad>
                        <m:radPr>
                          <m:degHide m:val="on"/>
                          <m:ctrlPr>
                            <a:rPr lang="en-AU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AU" sz="20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00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〉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AU" sz="2000" i="1">
                          <a:latin typeface="Cambria Math" panose="02040503050406030204" pitchFamily="18" charset="0"/>
                        </a:rPr>
                        <m:t>↔(|0〉−|1〉)/</m:t>
                      </m:r>
                      <m:rad>
                        <m:radPr>
                          <m:degHide m:val="on"/>
                          <m:ctrlPr>
                            <a:rPr lang="en-AU" sz="20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AU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AU" sz="2000" i="1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AU" sz="200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995" y="4834862"/>
                <a:ext cx="2512540" cy="780470"/>
              </a:xfrm>
              <a:prstGeom prst="rect">
                <a:avLst/>
              </a:prstGeom>
              <a:blipFill rotWithShape="0">
                <a:blip r:embed="rId5"/>
                <a:stretch>
                  <a:fillRect b="-8594"/>
                </a:stretch>
              </a:blipFill>
            </p:spPr>
            <p:txBody>
              <a:bodyPr/>
              <a:lstStyle/>
              <a:p>
                <a:r>
                  <a:rPr lang="en-A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56774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theme/theme1.xml><?xml version="1.0" encoding="utf-8"?>
<a:theme xmlns:a="http://schemas.openxmlformats.org/drawingml/2006/main" name="Bold Stripes">
  <a:themeElements>
    <a:clrScheme name="Bold Stripes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Bold Strip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Arial Unicode MS" pitchFamily="34" charset="-128"/>
            <a:cs typeface="Arial Unicode MS" pitchFamily="34" charset="-128"/>
          </a:defRPr>
        </a:defPPr>
      </a:lstStyle>
    </a:lnDef>
  </a:objectDefaults>
  <a:extraClrSchemeLst>
    <a:extraClrScheme>
      <a:clrScheme name="Bold Stripes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old Stripes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old Stripes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2004:Templates:Presentations:Designs:Bold Stripes</Template>
  <TotalTime>14581</TotalTime>
  <Words>1189</Words>
  <Application>Microsoft Office PowerPoint</Application>
  <PresentationFormat>On-screen Show (4:3)</PresentationFormat>
  <Paragraphs>557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 Unicode MS</vt:lpstr>
      <vt:lpstr>Wingdings</vt:lpstr>
      <vt:lpstr>Symbol</vt:lpstr>
      <vt:lpstr>Cambria Math</vt:lpstr>
      <vt:lpstr>Arial</vt:lpstr>
      <vt:lpstr>Bold Stripes</vt:lpstr>
      <vt:lpstr>Lecture 1: Elementary quantum algorithms</vt:lpstr>
      <vt:lpstr>Quantum simulator</vt:lpstr>
      <vt:lpstr>Universal quantum computer</vt:lpstr>
      <vt:lpstr>Universal quantum computer</vt:lpstr>
      <vt:lpstr>Examples of permutations</vt:lpstr>
      <vt:lpstr>Turning classical into quantum</vt:lpstr>
      <vt:lpstr>Turning classical into quantum</vt:lpstr>
      <vt:lpstr>Part of the story: Superposition</vt:lpstr>
      <vt:lpstr>The other part: Interference</vt:lpstr>
      <vt:lpstr>The other part: Interference</vt:lpstr>
      <vt:lpstr>The Deutsch algorithm</vt:lpstr>
      <vt:lpstr>The Deutsch algorithm</vt:lpstr>
      <vt:lpstr>The Deutsch algorithm</vt:lpstr>
      <vt:lpstr>The Deutsch algorithm</vt:lpstr>
      <vt:lpstr>The Deutsch-Jozsa algorithm</vt:lpstr>
      <vt:lpstr>Phase oracles</vt:lpstr>
      <vt:lpstr>The Deutsch-Jozsa algorithm</vt:lpstr>
      <vt:lpstr>Fourier sampling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  <vt:lpstr>Grover’s search algorithm</vt:lpstr>
    </vt:vector>
  </TitlesOfParts>
  <Company>Geoff Pryde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Dominic</dc:creator>
  <cp:lastModifiedBy>Dominic</cp:lastModifiedBy>
  <cp:revision>1061</cp:revision>
  <dcterms:created xsi:type="dcterms:W3CDTF">2007-02-05T04:44:00Z</dcterms:created>
  <dcterms:modified xsi:type="dcterms:W3CDTF">2013-06-23T23:20:52Z</dcterms:modified>
</cp:coreProperties>
</file>