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sldIdLst>
    <p:sldId id="425" r:id="rId2"/>
    <p:sldId id="587" r:id="rId3"/>
    <p:sldId id="588" r:id="rId4"/>
    <p:sldId id="589" r:id="rId5"/>
    <p:sldId id="591" r:id="rId6"/>
    <p:sldId id="592" r:id="rId7"/>
    <p:sldId id="594" r:id="rId8"/>
    <p:sldId id="596" r:id="rId9"/>
    <p:sldId id="614" r:id="rId10"/>
    <p:sldId id="615" r:id="rId11"/>
    <p:sldId id="59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F9FF"/>
    <a:srgbClr val="FFFFFF"/>
    <a:srgbClr val="F4B8B8"/>
    <a:srgbClr val="FFE389"/>
    <a:srgbClr val="CCFFCC"/>
    <a:srgbClr val="FFCCFF"/>
    <a:srgbClr val="00841F"/>
    <a:srgbClr val="F4C1B8"/>
    <a:srgbClr val="B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4600" autoAdjust="0"/>
  </p:normalViewPr>
  <p:slideViewPr>
    <p:cSldViewPr snapToGrid="0">
      <p:cViewPr varScale="1">
        <p:scale>
          <a:sx n="122" d="100"/>
          <a:sy n="122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536E66-5C21-44C9-93E9-79CEAC2A2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0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C51717C7-6441-4513-9AA6-C30BC527289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6631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6678AD2B-033F-4E45-9DE2-95786D105CAC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4003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CE469947-2C32-45CA-8B12-907FC9F224FD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3249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30E8D846-2071-4F78-95E5-EDA5B6E08CDC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8519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67A56F5-D68A-487F-8D33-5B6FE3B0B9D9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6905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648075" y="22479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CA" smtClean="0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3413125"/>
            <a:ext cx="4437062" cy="25622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2603CE0-CB5F-4E6C-8A38-0C8BD7235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27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62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19063"/>
            <a:ext cx="2039938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19063"/>
            <a:ext cx="5970587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951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00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276350"/>
            <a:ext cx="3978275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276350"/>
            <a:ext cx="3979862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61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30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55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7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70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hidden">
          <a:xfrm>
            <a:off x="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hidden">
          <a:xfrm>
            <a:off x="15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hidden">
          <a:xfrm>
            <a:off x="30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hidden">
          <a:xfrm>
            <a:off x="43815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hidden">
          <a:xfrm>
            <a:off x="60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hidden">
          <a:xfrm>
            <a:off x="76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hidden">
          <a:xfrm>
            <a:off x="91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hidden">
          <a:xfrm>
            <a:off x="106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hidden">
          <a:xfrm>
            <a:off x="121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hidden">
          <a:xfrm>
            <a:off x="137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hidden">
          <a:xfrm>
            <a:off x="152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hidden">
          <a:xfrm>
            <a:off x="167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hidden">
          <a:xfrm>
            <a:off x="182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hidden">
          <a:xfrm>
            <a:off x="198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hidden">
          <a:xfrm>
            <a:off x="213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hidden">
          <a:xfrm>
            <a:off x="228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hidden">
          <a:xfrm>
            <a:off x="243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hidden">
          <a:xfrm>
            <a:off x="259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hidden">
          <a:xfrm>
            <a:off x="274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hidden">
          <a:xfrm>
            <a:off x="289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hidden">
          <a:xfrm>
            <a:off x="304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hidden">
          <a:xfrm>
            <a:off x="320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hidden">
          <a:xfrm>
            <a:off x="335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hidden">
          <a:xfrm>
            <a:off x="350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hidden">
          <a:xfrm>
            <a:off x="365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1" name="Rectangle 28"/>
          <p:cNvSpPr>
            <a:spLocks noChangeArrowheads="1"/>
          </p:cNvSpPr>
          <p:nvPr/>
        </p:nvSpPr>
        <p:spPr bwMode="hidden">
          <a:xfrm>
            <a:off x="381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2" name="Rectangle 29"/>
          <p:cNvSpPr>
            <a:spLocks noChangeArrowheads="1"/>
          </p:cNvSpPr>
          <p:nvPr/>
        </p:nvSpPr>
        <p:spPr bwMode="hidden">
          <a:xfrm>
            <a:off x="396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3" name="Rectangle 30"/>
          <p:cNvSpPr>
            <a:spLocks noChangeArrowheads="1"/>
          </p:cNvSpPr>
          <p:nvPr/>
        </p:nvSpPr>
        <p:spPr bwMode="hidden">
          <a:xfrm>
            <a:off x="411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hidden">
          <a:xfrm>
            <a:off x="426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5" name="Rectangle 32"/>
          <p:cNvSpPr>
            <a:spLocks noChangeArrowheads="1"/>
          </p:cNvSpPr>
          <p:nvPr/>
        </p:nvSpPr>
        <p:spPr bwMode="hidden">
          <a:xfrm>
            <a:off x="441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6" name="Rectangle 33"/>
          <p:cNvSpPr>
            <a:spLocks noChangeArrowheads="1"/>
          </p:cNvSpPr>
          <p:nvPr/>
        </p:nvSpPr>
        <p:spPr bwMode="hidden">
          <a:xfrm>
            <a:off x="457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7" name="Rectangle 34"/>
          <p:cNvSpPr>
            <a:spLocks noChangeArrowheads="1"/>
          </p:cNvSpPr>
          <p:nvPr/>
        </p:nvSpPr>
        <p:spPr bwMode="hidden">
          <a:xfrm>
            <a:off x="472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8" name="Rectangle 35"/>
          <p:cNvSpPr>
            <a:spLocks noChangeArrowheads="1"/>
          </p:cNvSpPr>
          <p:nvPr/>
        </p:nvSpPr>
        <p:spPr bwMode="hidden">
          <a:xfrm>
            <a:off x="487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9" name="Rectangle 36"/>
          <p:cNvSpPr>
            <a:spLocks noChangeArrowheads="1"/>
          </p:cNvSpPr>
          <p:nvPr/>
        </p:nvSpPr>
        <p:spPr bwMode="hidden">
          <a:xfrm>
            <a:off x="502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0" name="Rectangle 37"/>
          <p:cNvSpPr>
            <a:spLocks noChangeArrowheads="1"/>
          </p:cNvSpPr>
          <p:nvPr/>
        </p:nvSpPr>
        <p:spPr bwMode="hidden">
          <a:xfrm>
            <a:off x="518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1" name="Rectangle 38"/>
          <p:cNvSpPr>
            <a:spLocks noChangeArrowheads="1"/>
          </p:cNvSpPr>
          <p:nvPr/>
        </p:nvSpPr>
        <p:spPr bwMode="hidden">
          <a:xfrm>
            <a:off x="533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2" name="Rectangle 39"/>
          <p:cNvSpPr>
            <a:spLocks noChangeArrowheads="1"/>
          </p:cNvSpPr>
          <p:nvPr/>
        </p:nvSpPr>
        <p:spPr bwMode="hidden">
          <a:xfrm>
            <a:off x="548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3" name="Rectangle 40"/>
          <p:cNvSpPr>
            <a:spLocks noChangeArrowheads="1"/>
          </p:cNvSpPr>
          <p:nvPr/>
        </p:nvSpPr>
        <p:spPr bwMode="hidden">
          <a:xfrm>
            <a:off x="563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4" name="Rectangle 41"/>
          <p:cNvSpPr>
            <a:spLocks noChangeArrowheads="1"/>
          </p:cNvSpPr>
          <p:nvPr/>
        </p:nvSpPr>
        <p:spPr bwMode="hidden">
          <a:xfrm>
            <a:off x="579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5" name="Rectangle 42"/>
          <p:cNvSpPr>
            <a:spLocks noChangeArrowheads="1"/>
          </p:cNvSpPr>
          <p:nvPr/>
        </p:nvSpPr>
        <p:spPr bwMode="hidden">
          <a:xfrm>
            <a:off x="594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6" name="Rectangle 43"/>
          <p:cNvSpPr>
            <a:spLocks noChangeArrowheads="1"/>
          </p:cNvSpPr>
          <p:nvPr/>
        </p:nvSpPr>
        <p:spPr bwMode="hidden">
          <a:xfrm>
            <a:off x="609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7" name="Rectangle 44"/>
          <p:cNvSpPr>
            <a:spLocks noChangeArrowheads="1"/>
          </p:cNvSpPr>
          <p:nvPr/>
        </p:nvSpPr>
        <p:spPr bwMode="hidden">
          <a:xfrm>
            <a:off x="624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8" name="Rectangle 45"/>
          <p:cNvSpPr>
            <a:spLocks noChangeArrowheads="1"/>
          </p:cNvSpPr>
          <p:nvPr/>
        </p:nvSpPr>
        <p:spPr bwMode="hidden">
          <a:xfrm>
            <a:off x="640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9" name="Rectangle 46"/>
          <p:cNvSpPr>
            <a:spLocks noChangeArrowheads="1"/>
          </p:cNvSpPr>
          <p:nvPr/>
        </p:nvSpPr>
        <p:spPr bwMode="hidden">
          <a:xfrm>
            <a:off x="655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0" name="Rectangle 47"/>
          <p:cNvSpPr>
            <a:spLocks noChangeArrowheads="1"/>
          </p:cNvSpPr>
          <p:nvPr/>
        </p:nvSpPr>
        <p:spPr bwMode="hidden">
          <a:xfrm>
            <a:off x="670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1" name="Rectangle 48"/>
          <p:cNvSpPr>
            <a:spLocks noChangeArrowheads="1"/>
          </p:cNvSpPr>
          <p:nvPr/>
        </p:nvSpPr>
        <p:spPr bwMode="hidden">
          <a:xfrm>
            <a:off x="685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2" name="Rectangle 49"/>
          <p:cNvSpPr>
            <a:spLocks noChangeArrowheads="1"/>
          </p:cNvSpPr>
          <p:nvPr/>
        </p:nvSpPr>
        <p:spPr bwMode="hidden">
          <a:xfrm>
            <a:off x="701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3" name="Rectangle 50"/>
          <p:cNvSpPr>
            <a:spLocks noChangeArrowheads="1"/>
          </p:cNvSpPr>
          <p:nvPr/>
        </p:nvSpPr>
        <p:spPr bwMode="hidden">
          <a:xfrm>
            <a:off x="716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4" name="Rectangle 51"/>
          <p:cNvSpPr>
            <a:spLocks noChangeArrowheads="1"/>
          </p:cNvSpPr>
          <p:nvPr/>
        </p:nvSpPr>
        <p:spPr bwMode="hidden">
          <a:xfrm>
            <a:off x="731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5" name="Rectangle 52"/>
          <p:cNvSpPr>
            <a:spLocks noChangeArrowheads="1"/>
          </p:cNvSpPr>
          <p:nvPr/>
        </p:nvSpPr>
        <p:spPr bwMode="hidden">
          <a:xfrm>
            <a:off x="746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6" name="Rectangle 53"/>
          <p:cNvSpPr>
            <a:spLocks noChangeArrowheads="1"/>
          </p:cNvSpPr>
          <p:nvPr/>
        </p:nvSpPr>
        <p:spPr bwMode="hidden">
          <a:xfrm>
            <a:off x="762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7" name="Rectangle 54"/>
          <p:cNvSpPr>
            <a:spLocks noChangeArrowheads="1"/>
          </p:cNvSpPr>
          <p:nvPr/>
        </p:nvSpPr>
        <p:spPr bwMode="hidden">
          <a:xfrm>
            <a:off x="777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8" name="Rectangle 55"/>
          <p:cNvSpPr>
            <a:spLocks noChangeArrowheads="1"/>
          </p:cNvSpPr>
          <p:nvPr/>
        </p:nvSpPr>
        <p:spPr bwMode="hidden">
          <a:xfrm>
            <a:off x="792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9" name="Rectangle 56"/>
          <p:cNvSpPr>
            <a:spLocks noChangeArrowheads="1"/>
          </p:cNvSpPr>
          <p:nvPr/>
        </p:nvSpPr>
        <p:spPr bwMode="hidden">
          <a:xfrm>
            <a:off x="807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0" name="Rectangle 57"/>
          <p:cNvSpPr>
            <a:spLocks noChangeArrowheads="1"/>
          </p:cNvSpPr>
          <p:nvPr/>
        </p:nvSpPr>
        <p:spPr bwMode="hidden">
          <a:xfrm>
            <a:off x="822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1" name="Rectangle 58"/>
          <p:cNvSpPr>
            <a:spLocks noChangeArrowheads="1"/>
          </p:cNvSpPr>
          <p:nvPr/>
        </p:nvSpPr>
        <p:spPr bwMode="hidden">
          <a:xfrm>
            <a:off x="838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2" name="Rectangle 59"/>
          <p:cNvSpPr>
            <a:spLocks noChangeArrowheads="1"/>
          </p:cNvSpPr>
          <p:nvPr/>
        </p:nvSpPr>
        <p:spPr bwMode="hidden">
          <a:xfrm>
            <a:off x="853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3" name="Rectangle 60"/>
          <p:cNvSpPr>
            <a:spLocks noChangeArrowheads="1"/>
          </p:cNvSpPr>
          <p:nvPr/>
        </p:nvSpPr>
        <p:spPr bwMode="hidden">
          <a:xfrm>
            <a:off x="868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4" name="Rectangle 61"/>
          <p:cNvSpPr>
            <a:spLocks noChangeArrowheads="1"/>
          </p:cNvSpPr>
          <p:nvPr/>
        </p:nvSpPr>
        <p:spPr bwMode="hidden">
          <a:xfrm>
            <a:off x="883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5" name="Rectangle 62"/>
          <p:cNvSpPr>
            <a:spLocks noChangeArrowheads="1"/>
          </p:cNvSpPr>
          <p:nvPr/>
        </p:nvSpPr>
        <p:spPr bwMode="hidden">
          <a:xfrm>
            <a:off x="899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6" name="Rectangle 63"/>
          <p:cNvSpPr>
            <a:spLocks noChangeArrowheads="1"/>
          </p:cNvSpPr>
          <p:nvPr/>
        </p:nvSpPr>
        <p:spPr bwMode="hidden">
          <a:xfrm>
            <a:off x="681038" y="0"/>
            <a:ext cx="8462962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7" name="Rectangle 64"/>
          <p:cNvSpPr>
            <a:spLocks noChangeArrowheads="1"/>
          </p:cNvSpPr>
          <p:nvPr/>
        </p:nvSpPr>
        <p:spPr bwMode="blackGray">
          <a:xfrm>
            <a:off x="0" y="962025"/>
            <a:ext cx="6950075" cy="74613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8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19063"/>
            <a:ext cx="81629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9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76350"/>
            <a:ext cx="8110537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5350" y="6286500"/>
            <a:ext cx="812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4.jpe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5.jpe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43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9.png"/><Relationship Id="rId3" Type="http://schemas.openxmlformats.org/officeDocument/2006/relationships/image" Target="../media/image16.png"/><Relationship Id="rId21" Type="http://schemas.openxmlformats.org/officeDocument/2006/relationships/image" Target="../media/image129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8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157.png"/><Relationship Id="rId19" Type="http://schemas.openxmlformats.org/officeDocument/2006/relationships/image" Target="../media/image160.png"/><Relationship Id="rId22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2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100.png"/><Relationship Id="rId10" Type="http://schemas.openxmlformats.org/officeDocument/2006/relationships/image" Target="../media/image162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5938" y="1248977"/>
            <a:ext cx="8418512" cy="73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The stochastic Heisenberg limit</a:t>
            </a:r>
            <a:endParaRPr lang="en-CA" sz="4500" dirty="0" smtClean="0"/>
          </a:p>
        </p:txBody>
      </p:sp>
      <p:pic>
        <p:nvPicPr>
          <p:cNvPr id="4099" name="Picture 3" descr="oqip_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/>
          <a:stretch>
            <a:fillRect/>
          </a:stretch>
        </p:blipFill>
        <p:spPr bwMode="auto">
          <a:xfrm>
            <a:off x="515938" y="2959100"/>
            <a:ext cx="3436937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57763" y="2947988"/>
            <a:ext cx="35718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600" dirty="0">
                <a:solidFill>
                  <a:schemeClr val="folHlink"/>
                </a:solidFill>
              </a:rPr>
              <a:t>    Dominic Berry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1800" i="1" dirty="0">
                <a:solidFill>
                  <a:srgbClr val="0000FF"/>
                </a:solidFill>
              </a:rPr>
              <a:t>Macquarie University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5419725" y="4611688"/>
            <a:ext cx="2360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000"/>
              <a:t>Michael Hall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000"/>
              <a:t>Howard Wiseman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000" i="1">
                <a:solidFill>
                  <a:srgbClr val="0000FF"/>
                </a:solidFill>
              </a:rPr>
              <a:t>  </a:t>
            </a:r>
            <a:r>
              <a:rPr lang="en-CA" sz="1600" i="1">
                <a:solidFill>
                  <a:srgbClr val="0000FF"/>
                </a:solidFill>
              </a:rPr>
              <a:t>Griffith University</a:t>
            </a:r>
          </a:p>
        </p:txBody>
      </p:sp>
      <p:pic>
        <p:nvPicPr>
          <p:cNvPr id="4102" name="Picture 21" descr="mq-inline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113"/>
            <a:ext cx="2846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Griffith U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197600"/>
            <a:ext cx="25558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9305" y="6296173"/>
            <a:ext cx="2407139" cy="461665"/>
          </a:xfrm>
          <a:prstGeom prst="rect">
            <a:avLst/>
          </a:prstGeom>
          <a:solidFill>
            <a:schemeClr val="accent1"/>
          </a:solidFill>
          <a:ln w="28575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00FF"/>
                </a:solidFill>
              </a:rPr>
              <a:t>arXiv:1306.1279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Spectral uncertainty principle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216" y="1375718"/>
                <a:ext cx="8443783" cy="5412259"/>
              </a:xfrm>
            </p:spPr>
            <p:txBody>
              <a:bodyPr/>
              <a:lstStyle/>
              <a:p>
                <a:pPr lvl="0">
                  <a:spcAft>
                    <a:spcPts val="600"/>
                  </a:spcAft>
                  <a:buClr>
                    <a:srgbClr val="9A0000"/>
                  </a:buClr>
                </a:pPr>
                <a:r>
                  <a:rPr lang="en-AU" sz="2400" dirty="0" smtClean="0"/>
                  <a:t>We need spectral uncertainty relations to get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≥−4</m:t>
                    </m:r>
                    <m:acc>
                      <m:accPr>
                        <m:chr m:val="̃"/>
                        <m:ctrlPr>
                          <a:rPr lang="en-A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AU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AU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𝑋𝑋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𝑌𝑌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)≥1</m:t>
                      </m:r>
                    </m:oMath>
                  </m:oMathPara>
                </a14:m>
                <a:endParaRPr lang="en-AU" sz="2400" dirty="0">
                  <a:solidFill>
                    <a:srgbClr val="000000"/>
                  </a:solidFill>
                </a:endParaRPr>
              </a:p>
              <a:p>
                <a:pPr lvl="0">
                  <a:buClr>
                    <a:srgbClr val="9A0000"/>
                  </a:buClr>
                </a:pPr>
                <a:endParaRPr lang="en-AU" sz="2400" dirty="0" smtClean="0">
                  <a:solidFill>
                    <a:srgbClr val="000000"/>
                  </a:solidFill>
                </a:endParaRPr>
              </a:p>
              <a:p>
                <a:pPr lvl="0">
                  <a:buClr>
                    <a:srgbClr val="9A0000"/>
                  </a:buClr>
                </a:pPr>
                <a:r>
                  <a:rPr lang="en-AU" sz="2400" dirty="0" smtClean="0">
                    <a:solidFill>
                      <a:srgbClr val="000000"/>
                    </a:solidFill>
                  </a:rPr>
                  <a:t>These are spectra of correlations.</a:t>
                </a:r>
                <a:endParaRPr lang="en-AU" sz="2400" dirty="0">
                  <a:solidFill>
                    <a:srgbClr val="000000"/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dirty="0" smtClean="0">
                              <a:latin typeface="Cambria Math" panose="02040503050406030204" pitchFamily="18" charset="0"/>
                            </a:rPr>
                            <m:t>𝑋𝑋</m:t>
                          </m:r>
                        </m:sub>
                      </m:sSub>
                      <m:d>
                        <m:dPr>
                          <m:ctrlPr>
                            <a:rPr lang="en-AU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AU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AU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400" dirty="0" smtClean="0">
                  <a:solidFill>
                    <a:srgbClr val="000000"/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𝑌𝑌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)=〈</m:t>
                      </m:r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400" dirty="0" smtClean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9A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)=〈</m:t>
                      </m:r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buClr>
                    <a:srgbClr val="9A0000"/>
                  </a:buClr>
                  <a:buNone/>
                </a:pPr>
                <a:endParaRPr lang="en-AU" sz="2400" dirty="0">
                  <a:solidFill>
                    <a:srgbClr val="000000"/>
                  </a:solidFill>
                </a:endParaRPr>
              </a:p>
              <a:p>
                <a:pPr lvl="0">
                  <a:buClr>
                    <a:srgbClr val="9A0000"/>
                  </a:buClr>
                </a:pPr>
                <a:r>
                  <a:rPr lang="en-AU" sz="2400" dirty="0" smtClean="0">
                    <a:solidFill>
                      <a:srgbClr val="000000"/>
                    </a:solidFill>
                  </a:rPr>
                  <a:t>We need tighter relation for correlations</a:t>
                </a:r>
              </a:p>
              <a:p>
                <a:pPr marL="0" indent="0">
                  <a:buClr>
                    <a:srgbClr val="9A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𝑋𝑋</m:t>
                          </m:r>
                        </m:sub>
                      </m:sSub>
                      <m:d>
                        <m:d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𝑌𝑌</m:t>
                          </m:r>
                        </m:sub>
                      </m:sSub>
                      <m:d>
                        <m:d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AU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4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A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A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A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A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𝑋𝑌</m:t>
                                      </m:r>
                                    </m:sub>
                                  </m:sSub>
                                  <m:r>
                                    <a:rPr lang="en-AU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U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AU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AU" sz="2400" dirty="0" smtClean="0">
                  <a:solidFill>
                    <a:srgbClr val="000000"/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AU" sz="2400" dirty="0" smtClean="0">
                    <a:solidFill>
                      <a:srgbClr val="000000"/>
                    </a:solidFill>
                  </a:rPr>
                  <a:t>   We need to assume time symmetry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A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A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AU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 smtClean="0">
                    <a:solidFill>
                      <a:srgbClr val="000000"/>
                    </a:solidFill>
                  </a:rPr>
                  <a:t> real.</a:t>
                </a:r>
                <a:endParaRPr lang="en-AU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216" y="1375718"/>
                <a:ext cx="8443783" cy="5412259"/>
              </a:xfrm>
              <a:blipFill rotWithShape="0">
                <a:blip r:embed="rId2"/>
                <a:stretch>
                  <a:fillRect l="-505" t="-788" r="-8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59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Conclusions</a:t>
            </a:r>
            <a:endParaRPr lang="en-CA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8375" y="1498963"/>
            <a:ext cx="7343603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dirty="0" smtClean="0">
                <a:sym typeface="Symbol" pitchFamily="18" charset="2"/>
              </a:rPr>
              <a:t>We have proven a </a:t>
            </a:r>
            <a:r>
              <a:rPr lang="en-US" b="1" dirty="0" smtClean="0">
                <a:sym typeface="Symbol" pitchFamily="18" charset="2"/>
              </a:rPr>
              <a:t>stochastic Heisenberg limit</a:t>
            </a:r>
            <a:r>
              <a:rPr lang="en-US" dirty="0" smtClean="0">
                <a:sym typeface="Symbol" pitchFamily="18" charset="2"/>
              </a:rPr>
              <a:t>, for phase with power-law correlations.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AU" dirty="0">
                <a:sym typeface="Symbol" pitchFamily="18" charset="2"/>
              </a:rPr>
              <a:t>We still need to assume Gaussian statistics – there is the open question of the general bound.</a:t>
            </a:r>
            <a:endParaRPr lang="en-US" dirty="0">
              <a:sym typeface="Symbol" pitchFamily="18" charset="2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AU" dirty="0" smtClean="0">
                <a:sym typeface="Symbol" pitchFamily="18" charset="2"/>
              </a:rPr>
              <a:t>The usual Heisenberg limit appears as a special case of our general result.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AU" dirty="0" smtClean="0">
                <a:sym typeface="Symbol" pitchFamily="18" charset="2"/>
              </a:rPr>
              <a:t>The result is derived from an uncertainty principle for the spectra of the correlations.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600" y="6058605"/>
            <a:ext cx="8272462" cy="461665"/>
          </a:xfrm>
          <a:prstGeom prst="rect">
            <a:avLst/>
          </a:prstGeom>
          <a:solidFill>
            <a:schemeClr val="accent1"/>
          </a:solidFill>
          <a:ln w="28575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mtClean="0">
                <a:solidFill>
                  <a:srgbClr val="0000FF"/>
                </a:solidFill>
              </a:rPr>
              <a:t>D. W. Berry, M. J. W. Hall, H. M. Wiseman, arXiv:1306.1279</a:t>
            </a:r>
            <a:endParaRPr lang="en-A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73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The Heisenberg Uncertainty Principle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401" y="2299043"/>
            <a:ext cx="2876550" cy="3600450"/>
            <a:chOff x="960438" y="1854200"/>
            <a:chExt cx="2876550" cy="3600450"/>
          </a:xfrm>
        </p:grpSpPr>
        <p:sp>
          <p:nvSpPr>
            <p:cNvPr id="7170" name="Rectangle 7"/>
            <p:cNvSpPr>
              <a:spLocks noChangeArrowheads="1"/>
            </p:cNvSpPr>
            <p:nvPr/>
          </p:nvSpPr>
          <p:spPr bwMode="auto">
            <a:xfrm>
              <a:off x="960438" y="1854200"/>
              <a:ext cx="2876550" cy="3600450"/>
            </a:xfrm>
            <a:prstGeom prst="rect">
              <a:avLst/>
            </a:prstGeom>
            <a:solidFill>
              <a:srgbClr val="FBF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AU" sz="2400"/>
            </a:p>
          </p:txBody>
        </p:sp>
        <p:pic>
          <p:nvPicPr>
            <p:cNvPr id="7173" name="Picture 4" descr="uncertaintyprincipled58op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963" y="3444875"/>
              <a:ext cx="2085975" cy="1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 Box 6"/>
            <p:cNvSpPr txBox="1">
              <a:spLocks noChangeArrowheads="1"/>
            </p:cNvSpPr>
            <p:nvPr/>
          </p:nvSpPr>
          <p:spPr bwMode="auto">
            <a:xfrm>
              <a:off x="1077913" y="1984375"/>
              <a:ext cx="26622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AU" sz="2000" dirty="0">
                  <a:solidFill>
                    <a:srgbClr val="100A5F"/>
                  </a:solidFill>
                </a:rPr>
                <a:t>position &amp; momentum</a:t>
              </a:r>
              <a:endParaRPr lang="en-US" sz="2000" dirty="0">
                <a:solidFill>
                  <a:srgbClr val="100A5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511643" y="2432802"/>
                  <a:ext cx="1601592" cy="8152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AU" sz="28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643" y="2432802"/>
                  <a:ext cx="1601592" cy="8152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464690" y="2299043"/>
            <a:ext cx="2876551" cy="3600450"/>
            <a:chOff x="5407025" y="1854200"/>
            <a:chExt cx="2876551" cy="3600450"/>
          </a:xfrm>
        </p:grpSpPr>
        <p:sp>
          <p:nvSpPr>
            <p:cNvPr id="7172" name="Rectangle 19"/>
            <p:cNvSpPr>
              <a:spLocks noChangeArrowheads="1"/>
            </p:cNvSpPr>
            <p:nvPr/>
          </p:nvSpPr>
          <p:spPr bwMode="auto">
            <a:xfrm>
              <a:off x="5407025" y="1854200"/>
              <a:ext cx="2876550" cy="3600450"/>
            </a:xfrm>
            <a:prstGeom prst="rect">
              <a:avLst/>
            </a:prstGeom>
            <a:solidFill>
              <a:srgbClr val="FBF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AU" sz="2400"/>
            </a:p>
          </p:txBody>
        </p:sp>
        <p:sp>
          <p:nvSpPr>
            <p:cNvPr id="7176" name="Line 9"/>
            <p:cNvSpPr>
              <a:spLocks noChangeShapeType="1"/>
            </p:cNvSpPr>
            <p:nvPr/>
          </p:nvSpPr>
          <p:spPr bwMode="auto">
            <a:xfrm>
              <a:off x="7132638" y="377825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177" name="Line 10"/>
            <p:cNvSpPr>
              <a:spLocks noChangeShapeType="1"/>
            </p:cNvSpPr>
            <p:nvPr/>
          </p:nvSpPr>
          <p:spPr bwMode="auto">
            <a:xfrm flipH="1">
              <a:off x="7631113" y="377825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180" name="Line 13"/>
            <p:cNvSpPr>
              <a:spLocks noChangeShapeType="1"/>
            </p:cNvSpPr>
            <p:nvPr/>
          </p:nvSpPr>
          <p:spPr bwMode="auto">
            <a:xfrm flipV="1">
              <a:off x="7491413" y="403542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181" name="Line 14"/>
            <p:cNvSpPr>
              <a:spLocks noChangeShapeType="1"/>
            </p:cNvSpPr>
            <p:nvPr/>
          </p:nvSpPr>
          <p:spPr bwMode="auto">
            <a:xfrm>
              <a:off x="7491413" y="331152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184" name="Text Box 17"/>
            <p:cNvSpPr txBox="1">
              <a:spLocks noChangeArrowheads="1"/>
            </p:cNvSpPr>
            <p:nvPr/>
          </p:nvSpPr>
          <p:spPr bwMode="auto">
            <a:xfrm>
              <a:off x="6064250" y="1911350"/>
              <a:ext cx="15446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AU" sz="2000" dirty="0" err="1">
                  <a:solidFill>
                    <a:srgbClr val="100A5F"/>
                  </a:solidFill>
                </a:rPr>
                <a:t>quadratures</a:t>
              </a:r>
              <a:endParaRPr lang="en-US" sz="2000" dirty="0">
                <a:solidFill>
                  <a:srgbClr val="100A5F"/>
                </a:solidFill>
              </a:endParaRPr>
            </a:p>
          </p:txBody>
        </p:sp>
        <p:sp>
          <p:nvSpPr>
            <p:cNvPr id="7186" name="Line 37"/>
            <p:cNvSpPr>
              <a:spLocks noChangeShapeType="1"/>
            </p:cNvSpPr>
            <p:nvPr/>
          </p:nvSpPr>
          <p:spPr bwMode="auto">
            <a:xfrm flipV="1">
              <a:off x="6615113" y="2884488"/>
              <a:ext cx="0" cy="250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187" name="Line 38"/>
            <p:cNvSpPr>
              <a:spLocks noChangeShapeType="1"/>
            </p:cNvSpPr>
            <p:nvPr/>
          </p:nvSpPr>
          <p:spPr bwMode="auto">
            <a:xfrm>
              <a:off x="5472113" y="4522788"/>
              <a:ext cx="276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188" name="Line 39"/>
            <p:cNvSpPr>
              <a:spLocks noChangeShapeType="1"/>
            </p:cNvSpPr>
            <p:nvPr/>
          </p:nvSpPr>
          <p:spPr bwMode="auto">
            <a:xfrm flipV="1">
              <a:off x="6615113" y="3783013"/>
              <a:ext cx="876300" cy="739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189" name="Oval 40" descr="Large confetti"/>
            <p:cNvSpPr>
              <a:spLocks noChangeArrowheads="1"/>
            </p:cNvSpPr>
            <p:nvPr/>
          </p:nvSpPr>
          <p:spPr bwMode="auto">
            <a:xfrm>
              <a:off x="7346950" y="3530600"/>
              <a:ext cx="287338" cy="503238"/>
            </a:xfrm>
            <a:prstGeom prst="ellipse">
              <a:avLst/>
            </a:prstGeom>
            <a:pattFill prst="lgConfetti">
              <a:fgClr>
                <a:srgbClr val="33CC33">
                  <a:alpha val="59999"/>
                </a:srgbClr>
              </a:fgClr>
              <a:bgClr>
                <a:schemeClr val="bg1">
                  <a:alpha val="59999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AU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031700" y="2334082"/>
                  <a:ext cx="16494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oMath>
                    </m:oMathPara>
                  </a14:m>
                  <a:endParaRPr lang="en-AU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700" y="2334082"/>
                  <a:ext cx="1649426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320765" y="2829024"/>
                  <a:ext cx="2784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0765" y="2829024"/>
                  <a:ext cx="27841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913" r="-17391" b="-983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992342" y="4522788"/>
                  <a:ext cx="29123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342" y="4522788"/>
                  <a:ext cx="29123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833" r="-18750" b="-819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132638" y="3153368"/>
                  <a:ext cx="347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AU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638" y="3153368"/>
                  <a:ext cx="347083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4035" r="-14035" b="-869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56413" y="3771064"/>
                  <a:ext cx="3334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AU" sz="1800" b="0" i="0" smtClean="0">
                            <a:latin typeface="Cambria Math" panose="02040503050406030204" pitchFamily="18" charset="0"/>
                          </a:rPr>
                          <m:t>ΔX</m:t>
                        </m:r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413" y="3771064"/>
                  <a:ext cx="33342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667" r="-16667" b="-888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30" y="1085450"/>
            <a:ext cx="1371600" cy="1853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2738" y="2938634"/>
            <a:ext cx="151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Werner Heisenberg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702524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746125" y="320428"/>
            <a:ext cx="8248650" cy="1341080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AU" sz="3600" dirty="0" smtClean="0"/>
              <a:t>The Heisenberg limit </a:t>
            </a:r>
            <a:r>
              <a:rPr lang="en-AU" sz="3600" i="1" dirty="0" err="1" smtClean="0"/>
              <a:t>vs</a:t>
            </a: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dirty="0" smtClean="0"/>
              <a:t>the standard quantum limit</a:t>
            </a:r>
            <a:endParaRPr lang="en-US" sz="3600" dirty="0" smtClean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767263" y="1590178"/>
            <a:ext cx="4040187" cy="5135938"/>
          </a:xfrm>
          <a:prstGeom prst="roundRect">
            <a:avLst>
              <a:gd name="adj" fmla="val 16667"/>
            </a:avLst>
          </a:prstGeom>
          <a:solidFill>
            <a:srgbClr val="FBFD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Ins="0"/>
          <a:lstStyle>
            <a:lvl1pPr marL="357188" indent="-3571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kern="0" dirty="0" smtClean="0">
                <a:solidFill>
                  <a:srgbClr val="100A5F"/>
                </a:solidFill>
                <a:latin typeface="+mn-lt"/>
                <a:cs typeface="Arial"/>
              </a:rPr>
              <a:t>The Heisenberg 		Limit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600" kern="0" dirty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AU" sz="2000" kern="0" dirty="0" smtClean="0">
                <a:solidFill>
                  <a:srgbClr val="100A5F"/>
                </a:solidFill>
                <a:latin typeface="+mn-lt"/>
                <a:cs typeface="Arial"/>
              </a:rPr>
              <a:t>If one uncertainty is reduced as much as </a:t>
            </a:r>
            <a:r>
              <a:rPr lang="en-AU" sz="2000" kern="0" smtClean="0">
                <a:solidFill>
                  <a:srgbClr val="100A5F"/>
                </a:solidFill>
                <a:latin typeface="+mn-lt"/>
                <a:cs typeface="Arial"/>
              </a:rPr>
              <a:t>possible.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 dirty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 dirty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AU" sz="2000" kern="0" dirty="0" smtClean="0">
                <a:solidFill>
                  <a:srgbClr val="100A5F"/>
                </a:solidFill>
                <a:latin typeface="+mn-lt"/>
                <a:cs typeface="Arial"/>
              </a:rPr>
              <a:t>Uncertainty scaling</a:t>
            </a:r>
            <a:endParaRPr lang="en-US" sz="2000" kern="0" dirty="0" smtClean="0">
              <a:solidFill>
                <a:srgbClr val="100A5F"/>
              </a:solidFill>
              <a:latin typeface="+mn-lt"/>
              <a:cs typeface="Arial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47675" y="1590177"/>
            <a:ext cx="4040188" cy="5135938"/>
          </a:xfrm>
          <a:prstGeom prst="roundRect">
            <a:avLst>
              <a:gd name="adj" fmla="val 16667"/>
            </a:avLst>
          </a:prstGeom>
          <a:solidFill>
            <a:srgbClr val="FBFD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marL="357188" indent="-3571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kern="0" dirty="0" smtClean="0">
                <a:solidFill>
                  <a:srgbClr val="100A5F"/>
                </a:solidFill>
                <a:latin typeface="+mn-lt"/>
                <a:cs typeface="Arial"/>
              </a:rPr>
              <a:t>The Standard 	Quantum Limit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600" kern="0" dirty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AU" sz="2000" kern="0" dirty="0" smtClean="0">
                <a:solidFill>
                  <a:srgbClr val="100A5F"/>
                </a:solidFill>
                <a:latin typeface="+mn-lt"/>
                <a:cs typeface="Arial"/>
              </a:rPr>
              <a:t>If the two uncertainties are </a:t>
            </a:r>
            <a:r>
              <a:rPr lang="en-AU" sz="2000" kern="0" smtClean="0">
                <a:solidFill>
                  <a:srgbClr val="100A5F"/>
                </a:solidFill>
                <a:latin typeface="+mn-lt"/>
                <a:cs typeface="Arial"/>
              </a:rPr>
              <a:t>equal.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 dirty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AU" sz="2000" kern="0" dirty="0" smtClean="0">
              <a:solidFill>
                <a:srgbClr val="100A5F"/>
              </a:solidFill>
              <a:latin typeface="+mn-lt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AU" sz="2000" kern="0" dirty="0" smtClean="0">
                <a:solidFill>
                  <a:srgbClr val="100A5F"/>
                </a:solidFill>
                <a:latin typeface="+mn-lt"/>
                <a:cs typeface="Arial"/>
              </a:rPr>
              <a:t>Uncertainty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62594" y="6039490"/>
                <a:ext cx="1899366" cy="478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∝1/</m:t>
                      </m:r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94" y="6039490"/>
                <a:ext cx="1899366" cy="478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20088" y="6039490"/>
                <a:ext cx="16635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∝1/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088" y="6039490"/>
                <a:ext cx="166353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349080" y="3476244"/>
            <a:ext cx="2876550" cy="1928371"/>
          </a:xfrm>
          <a:prstGeom prst="rect">
            <a:avLst/>
          </a:prstGeom>
          <a:solidFill>
            <a:srgbClr val="F3F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sz="240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rot="3000000">
            <a:off x="7209297" y="429211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rot="3000000" flipH="1">
            <a:off x="7445729" y="456469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rot="3000000" flipV="1">
            <a:off x="6965392" y="471420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rot="3000000">
            <a:off x="7902022" y="393021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V="1">
            <a:off x="6557168" y="3531708"/>
            <a:ext cx="0" cy="18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5414168" y="5170008"/>
            <a:ext cx="276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V="1">
            <a:off x="6557168" y="4430233"/>
            <a:ext cx="876300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" name="Oval 40" descr="Large confetti"/>
          <p:cNvSpPr>
            <a:spLocks noChangeArrowheads="1"/>
          </p:cNvSpPr>
          <p:nvPr/>
        </p:nvSpPr>
        <p:spPr bwMode="auto">
          <a:xfrm rot="3000000">
            <a:off x="7360517" y="3927267"/>
            <a:ext cx="144000" cy="1008000"/>
          </a:xfrm>
          <a:prstGeom prst="ellipse">
            <a:avLst/>
          </a:prstGeom>
          <a:pattFill prst="lgConfetti">
            <a:fgClr>
              <a:srgbClr val="33CC33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62820" y="3476244"/>
                <a:ext cx="2784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20" y="3476244"/>
                <a:ext cx="27841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739" r="-19565" b="-98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34397" y="4800676"/>
                <a:ext cx="291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397" y="4800676"/>
                <a:ext cx="2912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3404" r="-19149" b="-1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023644" y="3476244"/>
            <a:ext cx="2876550" cy="1928371"/>
          </a:xfrm>
          <a:prstGeom prst="rect">
            <a:avLst/>
          </a:prstGeom>
          <a:solidFill>
            <a:srgbClr val="F3F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sz="240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2703039" y="442547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3294622" y="442547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V="1">
            <a:off x="3108032" y="462073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3108032" y="4025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V="1">
            <a:off x="2231732" y="3531708"/>
            <a:ext cx="0" cy="18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>
            <a:off x="1088732" y="5170008"/>
            <a:ext cx="276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V="1">
            <a:off x="2231732" y="4430233"/>
            <a:ext cx="876300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" name="Oval 40" descr="Large confetti"/>
          <p:cNvSpPr>
            <a:spLocks noChangeArrowheads="1"/>
          </p:cNvSpPr>
          <p:nvPr/>
        </p:nvSpPr>
        <p:spPr bwMode="auto">
          <a:xfrm>
            <a:off x="2917445" y="4239560"/>
            <a:ext cx="381600" cy="381600"/>
          </a:xfrm>
          <a:prstGeom prst="ellipse">
            <a:avLst/>
          </a:prstGeom>
          <a:pattFill prst="lgConfetti">
            <a:fgClr>
              <a:srgbClr val="33CC33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7384" y="3476244"/>
                <a:ext cx="2784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84" y="3476244"/>
                <a:ext cx="27841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08961" y="4800676"/>
                <a:ext cx="291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961" y="4800676"/>
                <a:ext cx="29123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833" r="-18750" b="-1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49257" y="3800588"/>
                <a:ext cx="347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57" y="3800588"/>
                <a:ext cx="34708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5789" r="-12281" b="-86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73032" y="4418284"/>
                <a:ext cx="333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1800" b="0" i="0" smtClean="0">
                          <a:latin typeface="Cambria Math" panose="02040503050406030204" pitchFamily="18" charset="0"/>
                        </a:rPr>
                        <m:t>ΔX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32" y="4418284"/>
                <a:ext cx="33342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6667" r="-16667" b="-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50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>
          <a:xfrm>
            <a:off x="746125" y="119063"/>
            <a:ext cx="8248650" cy="790575"/>
          </a:xfrm>
          <a:noFill/>
        </p:spPr>
        <p:txBody>
          <a:bodyPr/>
          <a:lstStyle/>
          <a:p>
            <a:pPr eaLnBrk="1" hangingPunct="1"/>
            <a:r>
              <a:rPr lang="en-AU" sz="4000" smtClean="0"/>
              <a:t>Why do we care?</a:t>
            </a:r>
            <a:endParaRPr lang="en-CA" sz="4000" smtClean="0"/>
          </a:p>
        </p:txBody>
      </p:sp>
      <p:pic>
        <p:nvPicPr>
          <p:cNvPr id="11267" name="Picture 64" descr="LI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71" y="1562187"/>
            <a:ext cx="275748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6" descr="LIGO_Ae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66" y="1562187"/>
            <a:ext cx="3265034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Text Box 67"/>
              <p:cNvSpPr txBox="1">
                <a:spLocks noChangeArrowheads="1"/>
              </p:cNvSpPr>
              <p:nvPr/>
            </p:nvSpPr>
            <p:spPr bwMode="auto">
              <a:xfrm>
                <a:off x="260350" y="1854200"/>
                <a:ext cx="2117725" cy="1230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 dirty="0">
                    <a:latin typeface="+mn-lt"/>
                  </a:rPr>
                  <a:t>LIGO</a:t>
                </a:r>
              </a:p>
              <a:p>
                <a:pPr>
                  <a:spcBef>
                    <a:spcPct val="50000"/>
                  </a:spcBef>
                </a:pPr>
                <a:r>
                  <a:rPr lang="en-AU" sz="2000" dirty="0">
                    <a:latin typeface="+mn-lt"/>
                  </a:rPr>
                  <a:t>strain sensitivity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dirty="0" smtClean="0">
                          <a:latin typeface="Cambria Math" panose="02040503050406030204" pitchFamily="18" charset="0"/>
                        </a:rPr>
                        <m:t>~10</m:t>
                      </m:r>
                      <m:r>
                        <a:rPr lang="en-AU" sz="2000" i="1" baseline="300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21</m:t>
                      </m:r>
                    </m:oMath>
                  </m:oMathPara>
                </a14:m>
                <a:endParaRPr lang="en-A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269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50" y="1854200"/>
                <a:ext cx="2117725" cy="1230313"/>
              </a:xfrm>
              <a:prstGeom prst="rect">
                <a:avLst/>
              </a:prstGeom>
              <a:blipFill rotWithShape="0">
                <a:blip r:embed="rId5"/>
                <a:stretch>
                  <a:fillRect l="-4611" t="-3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Text Box 75"/>
          <p:cNvSpPr txBox="1">
            <a:spLocks noChangeArrowheads="1"/>
          </p:cNvSpPr>
          <p:nvPr/>
        </p:nvSpPr>
        <p:spPr bwMode="auto">
          <a:xfrm>
            <a:off x="6398527" y="1623367"/>
            <a:ext cx="859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AU" dirty="0">
                <a:solidFill>
                  <a:srgbClr val="FFFFFF"/>
                </a:solidFill>
              </a:rPr>
              <a:t>4 km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Text Box 78"/>
              <p:cNvSpPr txBox="1">
                <a:spLocks noChangeArrowheads="1"/>
              </p:cNvSpPr>
              <p:nvPr/>
            </p:nvSpPr>
            <p:spPr bwMode="auto">
              <a:xfrm>
                <a:off x="1809749" y="4427538"/>
                <a:ext cx="5769061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99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2438" indent="-452438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631825" indent="-28575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chemeClr val="hlink"/>
                  </a:buClr>
                  <a:buSzPct val="70000"/>
                </a:pPr>
                <a:r>
                  <a:rPr lang="en-AU" sz="2400" dirty="0">
                    <a:latin typeface="+mn-lt"/>
                  </a:rPr>
                  <a:t>Circulating power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 panose="02040503050406030204" pitchFamily="18" charset="0"/>
                      </a:rPr>
                      <m:t>~ 10−20 </m:t>
                    </m:r>
                  </m:oMath>
                </a14:m>
                <a:r>
                  <a:rPr lang="en-AU" sz="2400" dirty="0">
                    <a:latin typeface="+mn-lt"/>
                  </a:rPr>
                  <a:t>kilowatts.</a:t>
                </a:r>
              </a:p>
              <a:p>
                <a:pPr>
                  <a:spcBef>
                    <a:spcPct val="50000"/>
                  </a:spcBef>
                  <a:buClr>
                    <a:schemeClr val="hlink"/>
                  </a:buClr>
                  <a:buSzPct val="70000"/>
                </a:pPr>
                <a:r>
                  <a:rPr lang="en-AU" sz="2400" dirty="0">
                    <a:latin typeface="+mn-lt"/>
                  </a:rPr>
                  <a:t>Heisenberg limited measurements would require only </a:t>
                </a:r>
                <a:r>
                  <a:rPr lang="en-AU" sz="2400" dirty="0" err="1">
                    <a:latin typeface="+mn-lt"/>
                  </a:rPr>
                  <a:t>nanowatts</a:t>
                </a:r>
                <a:r>
                  <a:rPr lang="en-AU" sz="2400" dirty="0" smtClean="0">
                    <a:latin typeface="+mn-lt"/>
                  </a:rPr>
                  <a:t>.</a:t>
                </a:r>
              </a:p>
              <a:p>
                <a:pPr>
                  <a:spcBef>
                    <a:spcPct val="50000"/>
                  </a:spcBef>
                  <a:buClr>
                    <a:schemeClr val="hlink"/>
                  </a:buClr>
                  <a:buSzPct val="70000"/>
                </a:pPr>
                <a:r>
                  <a:rPr lang="en-AU" sz="2400" dirty="0" smtClean="0">
                    <a:latin typeface="+mn-lt"/>
                  </a:rPr>
                  <a:t>In reality loss prevents this.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271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9749" y="4427538"/>
                <a:ext cx="5769061" cy="1938992"/>
              </a:xfrm>
              <a:prstGeom prst="rect">
                <a:avLst/>
              </a:prstGeom>
              <a:blipFill rotWithShape="0">
                <a:blip r:embed="rId6"/>
                <a:stretch>
                  <a:fillRect l="-529" t="-2201" r="-846" b="-6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98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746125" y="119063"/>
            <a:ext cx="8248650" cy="790575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Measurement of fluctuating phase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5" name="Rectangle 19"/>
          <p:cNvSpPr txBox="1">
            <a:spLocks noChangeArrowheads="1"/>
          </p:cNvSpPr>
          <p:nvPr/>
        </p:nvSpPr>
        <p:spPr>
          <a:xfrm>
            <a:off x="250277" y="4364580"/>
            <a:ext cx="4035669" cy="2475977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70000"/>
              </a:spcBef>
            </a:pPr>
            <a:r>
              <a:rPr lang="en-AU" sz="1800" kern="0" dirty="0" smtClean="0">
                <a:sym typeface="Symbol" panose="05050102010706020507" pitchFamily="18" charset="2"/>
              </a:rPr>
              <a:t>Further back in time, the phase is further from the current phase.</a:t>
            </a:r>
          </a:p>
          <a:p>
            <a:pPr>
              <a:spcBef>
                <a:spcPct val="70000"/>
              </a:spcBef>
            </a:pPr>
            <a:r>
              <a:rPr lang="en-AU" sz="1800" kern="0" dirty="0" smtClean="0">
                <a:sym typeface="Symbol" panose="05050102010706020507" pitchFamily="18" charset="2"/>
              </a:rPr>
              <a:t>For a more accurate phase measurement, data over a shorter time interval must be used.</a:t>
            </a:r>
          </a:p>
          <a:p>
            <a:pPr>
              <a:spcBef>
                <a:spcPct val="70000"/>
              </a:spcBef>
            </a:pPr>
            <a:r>
              <a:rPr lang="en-AU" sz="1800" kern="0" dirty="0" smtClean="0">
                <a:sym typeface="Symbol" panose="05050102010706020507" pitchFamily="18" charset="2"/>
              </a:rPr>
              <a:t>This results in worse scaling than for a constant phase.</a:t>
            </a:r>
            <a:endParaRPr lang="en-AU" sz="1800" kern="0" dirty="0">
              <a:sym typeface="Symbol" panose="05050102010706020507" pitchFamily="18" charset="2"/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7139440" y="6620226"/>
            <a:ext cx="176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49225" y="1206415"/>
            <a:ext cx="4556434" cy="2871788"/>
            <a:chOff x="827088" y="1412875"/>
            <a:chExt cx="8081676" cy="509364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88" y="1412875"/>
              <a:ext cx="8081676" cy="509364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624486" y="2318204"/>
              <a:ext cx="1921677" cy="4367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Wiener noise</a:t>
              </a:r>
              <a:endParaRPr lang="en-A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87856" y="3075415"/>
                  <a:ext cx="444792" cy="545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AU" sz="3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7856" y="3075415"/>
                  <a:ext cx="444792" cy="5458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1707" r="-31707" b="-380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585406" y="5039829"/>
                  <a:ext cx="394299" cy="545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AU" sz="3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5406" y="5039829"/>
                  <a:ext cx="394299" cy="5458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5000" r="-25000" b="-9804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894418" y="1150322"/>
            <a:ext cx="4059082" cy="3126403"/>
            <a:chOff x="4894418" y="1150322"/>
            <a:chExt cx="4059082" cy="31264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289" y="1342124"/>
              <a:ext cx="3827789" cy="2920233"/>
            </a:xfrm>
            <a:prstGeom prst="rect">
              <a:avLst/>
            </a:prstGeom>
          </p:spPr>
        </p:pic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4981575" y="1443038"/>
              <a:ext cx="0" cy="283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>
              <a:off x="4981575" y="2595563"/>
              <a:ext cx="3971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7639050" y="1333500"/>
              <a:ext cx="95885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AU" sz="1200" dirty="0">
                  <a:solidFill>
                    <a:srgbClr val="100A5F"/>
                  </a:solidFill>
                </a:rPr>
                <a:t>negative exponential weighting</a:t>
              </a:r>
              <a:endParaRPr lang="en-US" sz="1200" dirty="0">
                <a:solidFill>
                  <a:srgbClr val="100A5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894418" y="1150322"/>
                  <a:ext cx="119135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AU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4418" y="1150322"/>
                  <a:ext cx="1191352" cy="24622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5128" r="-5128" b="-350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97463" y="4925526"/>
                <a:ext cx="3669957" cy="342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∝1/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∝1/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463" y="4925526"/>
                <a:ext cx="3669957" cy="342081"/>
              </a:xfrm>
              <a:prstGeom prst="rect">
                <a:avLst/>
              </a:prstGeom>
              <a:blipFill rotWithShape="0">
                <a:blip r:embed="rId19"/>
                <a:stretch>
                  <a:fillRect b="-321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55728" y="5683574"/>
                <a:ext cx="4005894" cy="342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728" y="5683574"/>
                <a:ext cx="4005894" cy="342081"/>
              </a:xfrm>
              <a:prstGeom prst="rect">
                <a:avLst/>
              </a:prstGeom>
              <a:blipFill rotWithShape="0">
                <a:blip r:embed="rId20"/>
                <a:stretch>
                  <a:fillRect l="-1826" r="-1979" b="-33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60490" y="6445156"/>
                <a:ext cx="416718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sz="2000" dirty="0" smtClean="0"/>
                  <a:t>?</a:t>
                </a:r>
                <a:endParaRPr lang="en-A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490" y="6445156"/>
                <a:ext cx="4167187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2047" t="-23529" b="-509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5024438" y="4252012"/>
            <a:ext cx="3752850" cy="260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70000"/>
              </a:spcBef>
              <a:buNone/>
            </a:pPr>
            <a:r>
              <a:rPr lang="en-AU" sz="1400" dirty="0">
                <a:sym typeface="Symbol" panose="05050102010706020507" pitchFamily="18" charset="2"/>
              </a:rPr>
              <a:t> </a:t>
            </a:r>
            <a:r>
              <a:rPr lang="en-AU" sz="1400" dirty="0" smtClean="0">
                <a:sym typeface="Symbol" panose="05050102010706020507" pitchFamily="18" charset="2"/>
              </a:rPr>
              <a:t>           </a:t>
            </a:r>
            <a:r>
              <a:rPr lang="en-AU" sz="1800" dirty="0" smtClean="0">
                <a:effectLst/>
                <a:latin typeface="+mj-lt"/>
                <a:sym typeface="Symbol" panose="05050102010706020507" pitchFamily="18" charset="2"/>
              </a:rPr>
              <a:t>Constant   </a:t>
            </a:r>
            <a:r>
              <a:rPr lang="en-AU" sz="1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vs</a:t>
            </a:r>
            <a:r>
              <a:rPr lang="en-AU" sz="1800" i="1" dirty="0" smtClean="0">
                <a:effectLst/>
                <a:latin typeface="+mj-lt"/>
                <a:sym typeface="Symbol" panose="05050102010706020507" pitchFamily="18" charset="2"/>
              </a:rPr>
              <a:t>  </a:t>
            </a:r>
            <a:r>
              <a:rPr lang="en-AU" sz="1800" dirty="0" smtClean="0">
                <a:effectLst/>
                <a:latin typeface="+mj-lt"/>
                <a:sym typeface="Symbol" panose="05050102010706020507" pitchFamily="18" charset="2"/>
              </a:rPr>
              <a:t> varying</a:t>
            </a:r>
          </a:p>
          <a:p>
            <a:pPr eaLnBrk="1" hangingPunct="1">
              <a:spcBef>
                <a:spcPct val="70000"/>
              </a:spcBef>
            </a:pPr>
            <a:r>
              <a:rPr lang="en-AU" sz="1400" dirty="0" smtClean="0">
                <a:effectLst/>
                <a:latin typeface="+mn-lt"/>
                <a:sym typeface="Symbol" panose="05050102010706020507" pitchFamily="18" charset="2"/>
              </a:rPr>
              <a:t>Coherent </a:t>
            </a:r>
            <a:r>
              <a:rPr lang="en-AU" sz="1400" dirty="0">
                <a:effectLst/>
                <a:latin typeface="+mn-lt"/>
                <a:sym typeface="Symbol" panose="05050102010706020507" pitchFamily="18" charset="2"/>
              </a:rPr>
              <a:t>states:</a:t>
            </a:r>
          </a:p>
          <a:p>
            <a:pPr eaLnBrk="1" hangingPunct="1">
              <a:spcBef>
                <a:spcPct val="70000"/>
              </a:spcBef>
            </a:pPr>
            <a:endParaRPr lang="en-AU" sz="1400" dirty="0">
              <a:effectLst/>
              <a:latin typeface="+mn-lt"/>
              <a:sym typeface="Symbol" panose="05050102010706020507" pitchFamily="18" charset="2"/>
            </a:endParaRPr>
          </a:p>
          <a:p>
            <a:pPr eaLnBrk="1" hangingPunct="1">
              <a:spcBef>
                <a:spcPct val="70000"/>
              </a:spcBef>
            </a:pPr>
            <a:r>
              <a:rPr lang="en-AU" sz="1400" dirty="0">
                <a:effectLst/>
                <a:latin typeface="+mn-lt"/>
                <a:sym typeface="Symbol" panose="05050102010706020507" pitchFamily="18" charset="2"/>
              </a:rPr>
              <a:t>Squeezed states:</a:t>
            </a:r>
          </a:p>
          <a:p>
            <a:pPr eaLnBrk="1" hangingPunct="1">
              <a:spcBef>
                <a:spcPct val="70000"/>
              </a:spcBef>
            </a:pPr>
            <a:endParaRPr lang="en-AU" sz="1400" dirty="0">
              <a:effectLst/>
              <a:latin typeface="+mn-lt"/>
              <a:sym typeface="Symbol" panose="05050102010706020507" pitchFamily="18" charset="2"/>
            </a:endParaRPr>
          </a:p>
          <a:p>
            <a:pPr eaLnBrk="1" hangingPunct="1">
              <a:spcBef>
                <a:spcPct val="70000"/>
              </a:spcBef>
            </a:pPr>
            <a:r>
              <a:rPr lang="en-AU" sz="1400" dirty="0">
                <a:effectLst/>
                <a:latin typeface="+mn-lt"/>
                <a:sym typeface="Symbol" panose="05050102010706020507" pitchFamily="18" charset="2"/>
              </a:rPr>
              <a:t>Optimal squeezing</a:t>
            </a:r>
            <a:r>
              <a:rPr lang="en-AU" sz="1400" dirty="0" smtClean="0">
                <a:effectLst/>
                <a:latin typeface="+mn-lt"/>
                <a:sym typeface="Symbol" panose="05050102010706020507" pitchFamily="18" charset="2"/>
              </a:rPr>
              <a:t>:</a:t>
            </a:r>
            <a:endParaRPr lang="en-AU" sz="1400" dirty="0">
              <a:effectLst/>
              <a:latin typeface="+mn-lt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03814" y="6433384"/>
                <a:ext cx="4167187" cy="319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∝1/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814" y="6433384"/>
                <a:ext cx="4167187" cy="319318"/>
              </a:xfrm>
              <a:prstGeom prst="rect">
                <a:avLst/>
              </a:prstGeom>
              <a:blipFill rotWithShape="0">
                <a:blip r:embed="rId22"/>
                <a:stretch>
                  <a:fillRect t="-3774" b="-339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0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3" grpId="1" animBg="1"/>
      <p:bldP spid="31" grpId="0"/>
      <p:bldP spid="34" grpId="0"/>
      <p:bldP spid="33" grpId="0"/>
      <p:bldP spid="33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e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4865" y="835822"/>
            <a:ext cx="4819135" cy="6022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phase correlations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6562" y="1177494"/>
                <a:ext cx="4110681" cy="5680505"/>
              </a:xfrm>
            </p:spPr>
            <p:txBody>
              <a:bodyPr/>
              <a:lstStyle/>
              <a:p>
                <a:r>
                  <a:rPr lang="en-AU" sz="2000" dirty="0" smtClean="0"/>
                  <a:t>Consider the spectrum of the signal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A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A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AU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AU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AU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dirty="0" smtClean="0"/>
              </a:p>
              <a:p>
                <a:pPr>
                  <a:spcBef>
                    <a:spcPts val="1800"/>
                  </a:spcBef>
                </a:pPr>
                <a:endParaRPr lang="en-AU" sz="2000" dirty="0" smtClean="0"/>
              </a:p>
              <a:p>
                <a:pPr>
                  <a:spcBef>
                    <a:spcPts val="600"/>
                  </a:spcBef>
                </a:pPr>
                <a:r>
                  <a:rPr lang="en-AU" sz="2000" dirty="0" smtClean="0"/>
                  <a:t>We </a:t>
                </a:r>
                <a:r>
                  <a:rPr lang="en-AU" sz="2000" dirty="0"/>
                  <a:t>allow the Fourier transform to have power law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d>
                        <m:d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dirty="0" smtClean="0"/>
              </a:p>
              <a:p>
                <a:pPr>
                  <a:spcBef>
                    <a:spcPts val="1800"/>
                  </a:spcBef>
                </a:pPr>
                <a:endParaRPr lang="en-AU" sz="2000" dirty="0" smtClean="0"/>
              </a:p>
              <a:p>
                <a:pPr>
                  <a:spcBef>
                    <a:spcPts val="600"/>
                  </a:spcBef>
                </a:pPr>
                <a:r>
                  <a:rPr lang="en-AU" sz="2000" dirty="0" smtClean="0"/>
                  <a:t>Examples</a:t>
                </a:r>
                <a:r>
                  <a:rPr lang="en-AU" sz="2000" dirty="0"/>
                  <a:t>:</a:t>
                </a:r>
              </a:p>
              <a:p>
                <a:pPr marL="271463" indent="-271463">
                  <a:buFont typeface="+mj-lt"/>
                  <a:buAutoNum type="arabicPeriod"/>
                </a:pPr>
                <a:r>
                  <a:rPr lang="en-AU" sz="2000" dirty="0"/>
                  <a:t>White noise -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AU" sz="2000" dirty="0"/>
              </a:p>
              <a:p>
                <a:pPr marL="271463" indent="-271463">
                  <a:buFont typeface="+mj-lt"/>
                  <a:buAutoNum type="arabicPeriod"/>
                </a:pPr>
                <a:r>
                  <a:rPr lang="en-AU" sz="2000" dirty="0"/>
                  <a:t>1/f noise -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sz="2000" dirty="0"/>
              </a:p>
              <a:p>
                <a:pPr marL="271463" indent="-271463">
                  <a:buFont typeface="+mj-lt"/>
                  <a:buAutoNum type="arabicPeriod"/>
                </a:pPr>
                <a:r>
                  <a:rPr lang="en-AU" sz="2000" dirty="0"/>
                  <a:t>Wiener noise -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AU" sz="2000" dirty="0"/>
              </a:p>
              <a:p>
                <a:pPr marL="271463" indent="-271463">
                  <a:buFont typeface="+mj-lt"/>
                  <a:buAutoNum type="arabicPeriod"/>
                </a:pPr>
                <a:r>
                  <a:rPr lang="en-AU" sz="2000" dirty="0"/>
                  <a:t>Constant phase -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AU" sz="2000" dirty="0"/>
              </a:p>
              <a:p>
                <a:pPr marL="0" indent="0" algn="ctr"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562" y="1177494"/>
                <a:ext cx="4110681" cy="5680505"/>
              </a:xfrm>
              <a:blipFill rotWithShape="0">
                <a:blip r:embed="rId5"/>
                <a:stretch>
                  <a:fillRect l="-445" t="-429" r="-2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0" y="884090"/>
                <a:ext cx="614784" cy="313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84090"/>
                <a:ext cx="614784" cy="313356"/>
              </a:xfrm>
              <a:prstGeom prst="rect">
                <a:avLst/>
              </a:prstGeom>
              <a:blipFill rotWithShape="0">
                <a:blip r:embed="rId7"/>
                <a:stretch>
                  <a:fillRect l="-9000" t="-21569" r="-13000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81877" y="3380095"/>
                <a:ext cx="2621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877" y="3380095"/>
                <a:ext cx="26212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9302" r="-6977" b="-19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49" y="3874134"/>
                <a:ext cx="5696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49" y="3874134"/>
                <a:ext cx="56964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3830" r="-13830" b="-4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66194" y="5119047"/>
                <a:ext cx="1778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194" y="5119047"/>
                <a:ext cx="17780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4138" r="-24138"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438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34338" y="3703256"/>
            <a:ext cx="4997305" cy="3154744"/>
            <a:chOff x="4134338" y="3703256"/>
            <a:chExt cx="4997305" cy="31547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338" y="3754674"/>
              <a:ext cx="4997305" cy="31033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915302" y="6439876"/>
                  <a:ext cx="21634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5302" y="6439876"/>
                  <a:ext cx="21634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000" r="-22222" b="-2745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34356" y="3703256"/>
                  <a:ext cx="1306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800" dirty="0" smtClean="0"/>
                    <a:t>power of </a:t>
                  </a:r>
                  <a14:m>
                    <m:oMath xmlns:m="http://schemas.openxmlformats.org/officeDocument/2006/math">
                      <m:r>
                        <a:rPr lang="en-AU" sz="1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AU" sz="1800" i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4356" y="3703256"/>
                  <a:ext cx="130675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206" t="-8197" b="-2459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result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7751" y="1137399"/>
                <a:ext cx="4021650" cy="2583204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 sz="2400" dirty="0" smtClean="0"/>
                  <a:t>Three assumptions: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sz="2400" dirty="0" smtClean="0"/>
                  <a:t>Beam is time-invariant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sz="2400" dirty="0" smtClean="0"/>
                  <a:t>Phase spectrum scales as </a:t>
                </a:r>
                <a14:m>
                  <m:oMath xmlns:m="http://schemas.openxmlformats.org/officeDocument/2006/math">
                    <m:r>
                      <a:rPr lang="en-AU" sz="2400" b="0" i="1" dirty="0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AU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AU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AU" sz="240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sz="2400" dirty="0"/>
                  <a:t>Statistics are Gaussian &amp; time-symmetric.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751" y="1137399"/>
                <a:ext cx="4021650" cy="2583204"/>
              </a:xfrm>
              <a:blipFill rotWithShape="0">
                <a:blip r:embed="rId5"/>
                <a:stretch>
                  <a:fillRect l="-755" t="-1412" b="-2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9091" y="1137399"/>
                <a:ext cx="4174139" cy="25832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9A0000"/>
                  </a:buClr>
                  <a:buSzPct val="75000"/>
                  <a:buFont typeface="Wingdings" panose="05000000000000000000" pitchFamily="2" charset="2"/>
                  <a:buChar char="n"/>
                </a:pPr>
                <a:r>
                  <a:rPr lang="en-AU" kern="0" dirty="0" smtClean="0">
                    <a:solidFill>
                      <a:srgbClr val="000000"/>
                    </a:solidFill>
                    <a:latin typeface="Arial"/>
                  </a:rPr>
                  <a:t>Result:</a:t>
                </a:r>
              </a:p>
              <a:p>
                <a:pPr marL="514350" lvl="0" indent="-514350">
                  <a:spcBef>
                    <a:spcPct val="20000"/>
                  </a:spcBef>
                  <a:buClr>
                    <a:srgbClr val="9A0000"/>
                  </a:buClr>
                  <a:buSzPct val="75000"/>
                  <a:buFont typeface="+mj-lt"/>
                  <a:buAutoNum type="arabicPeriod"/>
                </a:pPr>
                <a:r>
                  <a:rPr lang="en-AU" kern="0" dirty="0" smtClean="0">
                    <a:solidFill>
                      <a:srgbClr val="000000"/>
                    </a:solidFill>
                    <a:latin typeface="Arial"/>
                  </a:rPr>
                  <a:t>Stochastic Heisenberg limit is</a:t>
                </a:r>
                <a:endParaRPr lang="en-AU" kern="0" dirty="0">
                  <a:solidFill>
                    <a:srgbClr val="000000"/>
                  </a:solidFill>
                  <a:latin typeface="Arial"/>
                </a:endParaRPr>
              </a:p>
              <a:p>
                <a:pPr lvl="0" algn="ctr">
                  <a:spcBef>
                    <a:spcPct val="20000"/>
                  </a:spcBef>
                  <a:buClr>
                    <a:srgbClr val="9A0000"/>
                  </a:buClr>
                  <a:buSzPct val="7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AU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AU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AU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AU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/(</m:t>
                          </m:r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AU" kern="0" dirty="0">
                  <a:solidFill>
                    <a:srgbClr val="000000"/>
                  </a:solidFill>
                  <a:latin typeface="Arial"/>
                </a:endParaRPr>
              </a:p>
              <a:p>
                <a:pPr marL="514350" lvl="0" indent="-514350">
                  <a:spcBef>
                    <a:spcPct val="20000"/>
                  </a:spcBef>
                  <a:buClr>
                    <a:srgbClr val="9A0000"/>
                  </a:buClr>
                  <a:buSzPct val="75000"/>
                  <a:buFont typeface="+mj-lt"/>
                  <a:buAutoNum type="arabicPeriod" startAt="2"/>
                </a:pPr>
                <a:r>
                  <a:rPr lang="en-AU" kern="0" dirty="0">
                    <a:solidFill>
                      <a:srgbClr val="000000"/>
                    </a:solidFill>
                    <a:latin typeface="Arial"/>
                  </a:rPr>
                  <a:t>Standard quantum limit is</a:t>
                </a:r>
              </a:p>
              <a:p>
                <a:pPr lvl="0">
                  <a:spcBef>
                    <a:spcPct val="20000"/>
                  </a:spcBef>
                  <a:buClr>
                    <a:srgbClr val="9A0000"/>
                  </a:buClr>
                  <a:buSzPct val="7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≥1/</m:t>
                      </m:r>
                      <m:sSup>
                        <m:sSupPr>
                          <m:ctrlP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d>
                            <m:dPr>
                              <m:ctrlPr>
                                <a:rPr lang="en-AU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AU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AU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091" y="1137399"/>
                <a:ext cx="4174139" cy="2583204"/>
              </a:xfrm>
              <a:prstGeom prst="rect">
                <a:avLst/>
              </a:prstGeom>
              <a:blipFill rotWithShape="0">
                <a:blip r:embed="rId6"/>
                <a:stretch>
                  <a:fillRect l="-875" t="-1412" r="-13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661" y="4275496"/>
                <a:ext cx="502286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9A0000"/>
                  </a:buClr>
                  <a:buSzPct val="75000"/>
                  <a:buFont typeface="Wingdings" panose="05000000000000000000" pitchFamily="2" charset="2"/>
                  <a:buChar char="n"/>
                </a:pPr>
                <a:r>
                  <a:rPr lang="en-AU" sz="2000" kern="0" dirty="0" smtClean="0">
                    <a:solidFill>
                      <a:srgbClr val="000000"/>
                    </a:solidFill>
                    <a:latin typeface="Arial"/>
                  </a:rPr>
                  <a:t>Limit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AU" sz="2000" kern="0" dirty="0" smtClean="0">
                    <a:solidFill>
                      <a:srgbClr val="000000"/>
                    </a:solidFill>
                    <a:latin typeface="Arial"/>
                  </a:rPr>
                  <a:t> gives constant phase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1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≥1/</m:t>
                    </m:r>
                    <m:sSup>
                      <m:sSupPr>
                        <m:ctrlPr>
                          <a:rPr lang="en-AU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AU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000" kern="0" dirty="0" smtClean="0">
                    <a:solidFill>
                      <a:srgbClr val="000000"/>
                    </a:solidFill>
                    <a:latin typeface="Arial"/>
                  </a:rPr>
                  <a:t>    </a:t>
                </a:r>
                <a:r>
                  <a:rPr lang="en-AU" sz="2000" i="1" kern="0" dirty="0" err="1" smtClean="0">
                    <a:solidFill>
                      <a:srgbClr val="000000"/>
                    </a:solidFill>
                    <a:latin typeface="Arial"/>
                  </a:rPr>
                  <a:t>vs</a:t>
                </a:r>
                <a:r>
                  <a:rPr lang="en-AU" sz="2000" kern="0" dirty="0" smtClean="0">
                    <a:solidFill>
                      <a:srgbClr val="000000"/>
                    </a:solidFill>
                    <a:latin typeface="Arial"/>
                  </a:rPr>
                  <a:t> SQL of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1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AU" sz="1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AU" sz="2000" kern="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marL="342900" lvl="0" indent="-342900">
                  <a:spcBef>
                    <a:spcPct val="20000"/>
                  </a:spcBef>
                  <a:buClr>
                    <a:srgbClr val="9A0000"/>
                  </a:buClr>
                  <a:buSzPct val="75000"/>
                  <a:buFont typeface="Wingdings" panose="05000000000000000000" pitchFamily="2" charset="2"/>
                  <a:buChar char="n"/>
                </a:pPr>
                <a:endParaRPr lang="en-AU" sz="2000" kern="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marL="342900" lvl="0" indent="-342900">
                  <a:spcBef>
                    <a:spcPct val="20000"/>
                  </a:spcBef>
                  <a:buClr>
                    <a:srgbClr val="9A0000"/>
                  </a:buClr>
                  <a:buSzPct val="75000"/>
                  <a:buFont typeface="Wingdings" panose="05000000000000000000" pitchFamily="2" charset="2"/>
                  <a:buChar char="n"/>
                </a:pPr>
                <a:r>
                  <a:rPr lang="en-AU" sz="2000" kern="0" dirty="0" smtClean="0">
                    <a:solidFill>
                      <a:srgbClr val="000000"/>
                    </a:solidFill>
                    <a:latin typeface="Arial"/>
                  </a:rPr>
                  <a:t>For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AU" sz="2000" kern="0" dirty="0" smtClean="0">
                    <a:solidFill>
                      <a:srgbClr val="000000"/>
                    </a:solidFill>
                    <a:latin typeface="Arial"/>
                  </a:rPr>
                  <a:t> we get</a:t>
                </a:r>
              </a:p>
              <a:p>
                <a:pPr lvl="0" algn="ctr">
                  <a:spcBef>
                    <a:spcPct val="20000"/>
                  </a:spcBef>
                  <a:buClr>
                    <a:srgbClr val="9A0000"/>
                  </a:buClr>
                  <a:buSzPct val="75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1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≥1/</m:t>
                    </m:r>
                    <m:sSup>
                      <m:sSupPr>
                        <m:ctrlPr>
                          <a:rPr lang="en-AU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AU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AU" sz="2000" kern="0" dirty="0" smtClean="0">
                    <a:solidFill>
                      <a:srgbClr val="000000"/>
                    </a:solidFill>
                    <a:latin typeface="Arial"/>
                  </a:rPr>
                  <a:t>    </a:t>
                </a:r>
                <a:r>
                  <a:rPr lang="en-AU" sz="2000" i="1" kern="0" dirty="0" err="1" smtClean="0">
                    <a:solidFill>
                      <a:srgbClr val="000000"/>
                    </a:solidFill>
                    <a:latin typeface="Arial"/>
                  </a:rPr>
                  <a:t>vs</a:t>
                </a:r>
                <a:r>
                  <a:rPr lang="en-AU" sz="2000" kern="0" dirty="0" smtClean="0">
                    <a:solidFill>
                      <a:srgbClr val="000000"/>
                    </a:solidFill>
                    <a:latin typeface="Arial"/>
                  </a:rPr>
                  <a:t> SQL of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A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1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≥1/</m:t>
                    </m:r>
                    <m:sSup>
                      <m:sSupPr>
                        <m:ctrlPr>
                          <a:rPr lang="en-AU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AU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AU" sz="20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61" y="4275496"/>
                <a:ext cx="5022862" cy="1815882"/>
              </a:xfrm>
              <a:prstGeom prst="rect">
                <a:avLst/>
              </a:prstGeom>
              <a:blipFill rotWithShape="0">
                <a:blip r:embed="rId7"/>
                <a:stretch>
                  <a:fillRect l="-364" t="-1342" b="-53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973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3916" y="1243399"/>
                <a:ext cx="8110537" cy="5346872"/>
              </a:xfrm>
            </p:spPr>
            <p:txBody>
              <a:bodyPr/>
              <a:lstStyle/>
              <a:p>
                <a:r>
                  <a:rPr lang="en-AU" sz="2400" dirty="0" smtClean="0"/>
                  <a:t>The variance is lower bounded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AU" sz="2400" dirty="0" smtClean="0"/>
              </a:p>
              <a:p>
                <a:pPr marL="0" indent="0">
                  <a:buNone/>
                </a:pPr>
                <a:endParaRPr lang="en-AU" sz="2400" dirty="0" smtClean="0"/>
              </a:p>
              <a:p>
                <a:pPr marL="0" indent="0">
                  <a:buNone/>
                </a:pPr>
                <a:endParaRPr lang="en-AU" sz="2400" dirty="0" smtClean="0"/>
              </a:p>
              <a:p>
                <a:pPr lvl="0">
                  <a:buClr>
                    <a:srgbClr val="9A0000"/>
                  </a:buClr>
                </a:pPr>
                <a:endParaRPr lang="en-AU" sz="2400" dirty="0" smtClean="0"/>
              </a:p>
              <a:p>
                <a:pPr lvl="0">
                  <a:buClr>
                    <a:srgbClr val="9A0000"/>
                  </a:buClr>
                </a:pPr>
                <a:endParaRPr lang="en-AU" sz="2400" dirty="0"/>
              </a:p>
              <a:p>
                <a:pPr marL="0" lvl="0" indent="0">
                  <a:buClr>
                    <a:srgbClr val="9A0000"/>
                  </a:buClr>
                  <a:buNone/>
                </a:pPr>
                <a:endParaRPr lang="en-AU" sz="3600" dirty="0" smtClean="0"/>
              </a:p>
              <a:p>
                <a:pPr lvl="0">
                  <a:buClr>
                    <a:srgbClr val="9A0000"/>
                  </a:buClr>
                </a:pPr>
                <a:r>
                  <a:rPr lang="en-AU" sz="2400" dirty="0" smtClean="0">
                    <a:solidFill>
                      <a:srgbClr val="000000"/>
                    </a:solidFill>
                  </a:rPr>
                  <a:t>Inverses are interpreted in a matrix sense.</a:t>
                </a:r>
              </a:p>
              <a:p>
                <a:pPr marL="0" lvl="0" indent="0">
                  <a:buClr>
                    <a:srgbClr val="9A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A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A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d>
                          <m: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A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A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916" y="1243399"/>
                <a:ext cx="8110537" cy="5346872"/>
              </a:xfrm>
              <a:blipFill rotWithShape="0">
                <a:blip r:embed="rId2"/>
                <a:stretch>
                  <a:fillRect l="-526" t="-7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871200" y="119063"/>
            <a:ext cx="8248650" cy="790575"/>
          </a:xfrm>
          <a:noFill/>
        </p:spPr>
        <p:txBody>
          <a:bodyPr/>
          <a:lstStyle/>
          <a:p>
            <a:pPr eaLnBrk="1" hangingPunct="1"/>
            <a:r>
              <a:rPr lang="en-CA" dirty="0" err="1" smtClean="0"/>
              <a:t>Cramér</a:t>
            </a:r>
            <a:r>
              <a:rPr lang="en-CA" dirty="0" smtClean="0"/>
              <a:t>-Rao bound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1" y="6529378"/>
            <a:ext cx="7554098" cy="328621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AU" sz="1600" dirty="0"/>
              <a:t>M. Tsang, H. M. Wiseman, and C. M. Caves, Phys. </a:t>
            </a:r>
            <a:r>
              <a:rPr lang="en-AU" sz="1600" dirty="0" smtClean="0"/>
              <a:t>Rev. </a:t>
            </a:r>
            <a:r>
              <a:rPr lang="en-AU" sz="1600" dirty="0" err="1" smtClean="0"/>
              <a:t>Lett</a:t>
            </a:r>
            <a:r>
              <a:rPr lang="en-AU" sz="1600" dirty="0"/>
              <a:t>. </a:t>
            </a:r>
            <a:r>
              <a:rPr lang="en-AU" sz="1600" b="1" dirty="0"/>
              <a:t>106</a:t>
            </a:r>
            <a:r>
              <a:rPr lang="en-AU" sz="1600" dirty="0"/>
              <a:t>, 090401 (2011).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0877" y="2782872"/>
                <a:ext cx="3906323" cy="10725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photon number correlations</a:t>
                </a:r>
                <a:endParaRPr lang="en-AU" dirty="0"/>
              </a:p>
              <a:p>
                <a:endParaRPr lang="en-AU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≔〈</m:t>
                      </m:r>
                      <m:r>
                        <m:rPr>
                          <m:sty m:val="p"/>
                        </m:rPr>
                        <a:rPr lang="en-AU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AU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7" y="2782872"/>
                <a:ext cx="3906323" cy="1072538"/>
              </a:xfrm>
              <a:prstGeom prst="rect">
                <a:avLst/>
              </a:prstGeom>
              <a:blipFill rotWithShape="0">
                <a:blip r:embed="rId3"/>
                <a:stretch>
                  <a:fillRect l="-2177" t="-3390" r="-2333" b="-50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999" y="2651067"/>
                <a:ext cx="4422776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i</a:t>
                </a:r>
                <a:r>
                  <a:rPr lang="en-AU" dirty="0" smtClean="0"/>
                  <a:t>nverse of phase correlations</a:t>
                </a:r>
              </a:p>
              <a:p>
                <a:r>
                  <a:rPr lang="en-AU" dirty="0" smtClean="0"/>
                  <a:t>(for Gaussian case)</a:t>
                </a:r>
                <a:endParaRPr lang="en-AU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AU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651067"/>
                <a:ext cx="4422776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923" t="-3015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0"/>
          </p:cNvCxnSpPr>
          <p:nvPr/>
        </p:nvCxnSpPr>
        <p:spPr bwMode="auto">
          <a:xfrm flipV="1">
            <a:off x="2314039" y="2372498"/>
            <a:ext cx="1887258" cy="410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9" idx="0"/>
          </p:cNvCxnSpPr>
          <p:nvPr/>
        </p:nvCxnSpPr>
        <p:spPr bwMode="auto">
          <a:xfrm flipH="1" flipV="1">
            <a:off x="5923005" y="2413687"/>
            <a:ext cx="860382" cy="237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46684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 of Gaussian states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2813" y="1164492"/>
                <a:ext cx="8110537" cy="5595815"/>
              </a:xfrm>
            </p:spPr>
            <p:txBody>
              <a:bodyPr/>
              <a:lstStyle/>
              <a:p>
                <a:r>
                  <a:rPr lang="en-AU" sz="2000" dirty="0"/>
                  <a:t>The expression we want to lower bound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AU" sz="2000" dirty="0" smtClean="0"/>
              </a:p>
              <a:p>
                <a:pPr>
                  <a:spcAft>
                    <a:spcPts val="600"/>
                  </a:spcAft>
                </a:pPr>
                <a:r>
                  <a:rPr lang="en-AU" sz="2000" dirty="0" smtClean="0"/>
                  <a:t>For Gaussian distributions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〈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=2(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 smtClean="0"/>
              </a:p>
              <a:p>
                <a:pPr>
                  <a:spcAft>
                    <a:spcPts val="600"/>
                  </a:spcAft>
                </a:pPr>
                <a:r>
                  <a:rPr lang="en-AU" sz="2000" dirty="0" smtClean="0"/>
                  <a:t>This enables us to replace fourth-order moments with second-order moments, and get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 smtClean="0"/>
              </a:p>
              <a:p>
                <a:pPr marL="0" lvl="0" indent="0">
                  <a:spcAft>
                    <a:spcPts val="600"/>
                  </a:spcAft>
                  <a:buClr>
                    <a:srgbClr val="9A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0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Aft>
                    <a:spcPts val="600"/>
                  </a:spcAft>
                  <a:buClr>
                    <a:srgbClr val="9A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≥−4</m:t>
                      </m:r>
                      <m:acc>
                        <m:accPr>
                          <m:chr m:val="̃"/>
                          <m:ctrlP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>
                  <a:solidFill>
                    <a:srgbClr val="000000"/>
                  </a:solidFill>
                </a:endParaRPr>
              </a:p>
              <a:p>
                <a:pPr lvl="0">
                  <a:spcAft>
                    <a:spcPts val="600"/>
                  </a:spcAft>
                  <a:buClr>
                    <a:srgbClr val="9A0000"/>
                  </a:buClr>
                </a:pPr>
                <a:r>
                  <a:rPr lang="en-AU" sz="2000" dirty="0" smtClean="0">
                    <a:solidFill>
                      <a:srgbClr val="000000"/>
                    </a:solidFill>
                  </a:rPr>
                  <a:t>In terms of the spectrum</a:t>
                </a:r>
              </a:p>
              <a:p>
                <a:pPr marL="0" indent="0">
                  <a:spcAft>
                    <a:spcPts val="600"/>
                  </a:spcAft>
                  <a:buClr>
                    <a:srgbClr val="9A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4</m:t>
                      </m:r>
                      <m:box>
                        <m:box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AU" sz="2000" dirty="0" smtClean="0">
                  <a:solidFill>
                    <a:srgbClr val="000000"/>
                  </a:solidFill>
                </a:endParaRPr>
              </a:p>
              <a:p>
                <a:pPr lvl="0">
                  <a:spcAft>
                    <a:spcPts val="0"/>
                  </a:spcAft>
                  <a:buClr>
                    <a:srgbClr val="9A0000"/>
                  </a:buClr>
                </a:pPr>
                <a:r>
                  <a:rPr lang="en-AU" sz="2000" dirty="0" smtClean="0">
                    <a:solidFill>
                      <a:srgbClr val="000000"/>
                    </a:solidFill>
                  </a:rPr>
                  <a:t>We have a sum of a bounded term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600"/>
                  </a:spcAft>
                  <a:buClr>
                    <a:srgbClr val="9A0000"/>
                  </a:buClr>
                  <a:buNone/>
                </a:pPr>
                <a:r>
                  <a:rPr lang="en-AU" sz="2000" dirty="0">
                    <a:solidFill>
                      <a:srgbClr val="000000"/>
                    </a:solidFill>
                  </a:rPr>
                  <a:t>	</a:t>
                </a:r>
                <a:r>
                  <a:rPr lang="en-AU" sz="2000" dirty="0" smtClean="0">
                    <a:solidFill>
                      <a:srgbClr val="000000"/>
                    </a:solidFill>
                  </a:rPr>
                  <a:t>and a term with a bounded integral.</a:t>
                </a:r>
                <a:endParaRPr lang="en-AU" sz="2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3" y="1164492"/>
                <a:ext cx="8110537" cy="5595815"/>
              </a:xfrm>
              <a:blipFill rotWithShape="0">
                <a:blip r:embed="rId2"/>
                <a:stretch>
                  <a:fillRect l="-226" t="-436" r="-1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5252149" y="5806831"/>
            <a:ext cx="789143" cy="272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9877" y="3135698"/>
                <a:ext cx="6463323" cy="165340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800" dirty="0" smtClean="0"/>
                  <a:t>Net result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d>
                                <m:d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7" y="3135698"/>
                <a:ext cx="6463323" cy="1653401"/>
              </a:xfrm>
              <a:prstGeom prst="rect">
                <a:avLst/>
              </a:prstGeom>
              <a:blipFill rotWithShape="0">
                <a:blip r:embed="rId3"/>
                <a:stretch>
                  <a:fillRect t="-32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 flipV="1">
            <a:off x="5897235" y="5806831"/>
            <a:ext cx="1011565" cy="6130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611815" y="1792024"/>
            <a:ext cx="22430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photon correlation spectrum</a:t>
            </a:r>
            <a:endParaRPr lang="en-AU" sz="2000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flipH="1" flipV="1">
            <a:off x="5830277" y="2046678"/>
            <a:ext cx="781538" cy="99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0681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12214</TotalTime>
  <Words>414</Words>
  <Application>Microsoft Office PowerPoint</Application>
  <PresentationFormat>On-screen Show (4:3)</PresentationFormat>
  <Paragraphs>164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Arial</vt:lpstr>
      <vt:lpstr>Cambria Math</vt:lpstr>
      <vt:lpstr>Garamond</vt:lpstr>
      <vt:lpstr>Symbol</vt:lpstr>
      <vt:lpstr>Times New Roman</vt:lpstr>
      <vt:lpstr>Wingdings</vt:lpstr>
      <vt:lpstr>Bold Stripes</vt:lpstr>
      <vt:lpstr>The stochastic Heisenberg limit</vt:lpstr>
      <vt:lpstr>The Heisenberg Uncertainty Principle</vt:lpstr>
      <vt:lpstr>The Heisenberg limit vs the standard quantum limit</vt:lpstr>
      <vt:lpstr>Why do we care?</vt:lpstr>
      <vt:lpstr>Measurement of fluctuating phase</vt:lpstr>
      <vt:lpstr>Types of phase correlations</vt:lpstr>
      <vt:lpstr>Our result</vt:lpstr>
      <vt:lpstr>Cramér-Rao bound</vt:lpstr>
      <vt:lpstr>Properties of Gaussian states</vt:lpstr>
      <vt:lpstr>Spectral uncertainty principle</vt:lpstr>
      <vt:lpstr>Conclusions</vt:lpstr>
    </vt:vector>
  </TitlesOfParts>
  <Company>Geoff Pryde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</dc:creator>
  <cp:lastModifiedBy>Dominic</cp:lastModifiedBy>
  <cp:revision>899</cp:revision>
  <dcterms:created xsi:type="dcterms:W3CDTF">2007-02-05T04:44:00Z</dcterms:created>
  <dcterms:modified xsi:type="dcterms:W3CDTF">2013-06-12T22:50:52Z</dcterms:modified>
</cp:coreProperties>
</file>